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54"/>
    <p:restoredTop sz="92227"/>
  </p:normalViewPr>
  <p:slideViewPr>
    <p:cSldViewPr snapToGrid="0" snapToObjects="1">
      <p:cViewPr varScale="1">
        <p:scale>
          <a:sx n="79" d="100"/>
          <a:sy n="79" d="100"/>
        </p:scale>
        <p:origin x="3720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8682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6304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6341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3998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6172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8366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8097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1458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5557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7613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7053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9208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1624419-8792-BC46-978A-CB320F2C5B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8844" y="3555525"/>
            <a:ext cx="1374009" cy="1374009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17C9991C-A4D4-D143-91C7-81036C4D05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3962" y="3523964"/>
            <a:ext cx="1452687" cy="1452687"/>
          </a:xfrm>
          <a:prstGeom prst="rect">
            <a:avLst/>
          </a:prstGeom>
        </p:spPr>
      </p:pic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8A8EB790-C318-7E4B-9F26-827C4DB4CFD5}"/>
              </a:ext>
            </a:extLst>
          </p:cNvPr>
          <p:cNvCxnSpPr>
            <a:cxnSpLocks/>
          </p:cNvCxnSpPr>
          <p:nvPr/>
        </p:nvCxnSpPr>
        <p:spPr>
          <a:xfrm>
            <a:off x="398930" y="583749"/>
            <a:ext cx="5827059" cy="0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B17DC2AA-B832-9C4E-A71F-CBF9C79D0D7E}"/>
              </a:ext>
            </a:extLst>
          </p:cNvPr>
          <p:cNvGrpSpPr/>
          <p:nvPr/>
        </p:nvGrpSpPr>
        <p:grpSpPr>
          <a:xfrm>
            <a:off x="393295" y="808199"/>
            <a:ext cx="3035705" cy="277892"/>
            <a:chOff x="422132" y="2622207"/>
            <a:chExt cx="2187591" cy="273699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8" name="L 字 7">
              <a:extLst>
                <a:ext uri="{FF2B5EF4-FFF2-40B4-BE49-F238E27FC236}">
                  <a16:creationId xmlns:a16="http://schemas.microsoft.com/office/drawing/2014/main" id="{7AA8DCFC-3E1F-BC4B-BE98-8AD7E993166C}"/>
                </a:ext>
              </a:extLst>
            </p:cNvPr>
            <p:cNvSpPr/>
            <p:nvPr/>
          </p:nvSpPr>
          <p:spPr>
            <a:xfrm>
              <a:off x="426584" y="2632221"/>
              <a:ext cx="2183139" cy="256972"/>
            </a:xfrm>
            <a:prstGeom prst="corner">
              <a:avLst>
                <a:gd name="adj1" fmla="val 7627"/>
                <a:gd name="adj2" fmla="val 87586"/>
              </a:avLst>
            </a:prstGeom>
            <a:solidFill>
              <a:srgbClr val="7030A0"/>
            </a:solidFill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Calibri"/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258F3019-7A98-FF4E-B3D4-8D0C9D71DF12}"/>
                </a:ext>
              </a:extLst>
            </p:cNvPr>
            <p:cNvSpPr txBox="1"/>
            <p:nvPr/>
          </p:nvSpPr>
          <p:spPr>
            <a:xfrm>
              <a:off x="422132" y="2622207"/>
              <a:ext cx="270672" cy="2736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r>
                <a:rPr kumimoji="1" lang="ja-JP" altLang="en-US" sz="1200"/>
                <a:t>     　</a:t>
              </a:r>
              <a:endParaRPr lang="ja-JP" altLang="en-US" sz="1200"/>
            </a:p>
          </p:txBody>
        </p:sp>
      </p:grp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4B1B751-A35F-544A-AD3C-8EF591921D08}"/>
              </a:ext>
            </a:extLst>
          </p:cNvPr>
          <p:cNvSpPr txBox="1"/>
          <p:nvPr/>
        </p:nvSpPr>
        <p:spPr>
          <a:xfrm>
            <a:off x="618479" y="752321"/>
            <a:ext cx="2794652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14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足</a:t>
            </a:r>
            <a:r>
              <a:rPr lang="ja-JP" altLang="en-US" sz="1400" b="1">
                <a:latin typeface="Hiragino Sans W4" panose="020B0400000000000000" pitchFamily="34" charset="-128"/>
                <a:ea typeface="Hiragino Sans W4" panose="020B0400000000000000" pitchFamily="34" charset="-128"/>
              </a:rPr>
              <a:t>首</a:t>
            </a:r>
            <a:r>
              <a:rPr kumimoji="0" lang="ja-JP" altLang="en-US" sz="14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のケガ</a:t>
            </a: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2302504-CB49-0643-811D-94261722BFE5}"/>
              </a:ext>
            </a:extLst>
          </p:cNvPr>
          <p:cNvGrpSpPr/>
          <p:nvPr/>
        </p:nvGrpSpPr>
        <p:grpSpPr>
          <a:xfrm>
            <a:off x="4164617" y="3229353"/>
            <a:ext cx="1079205" cy="276999"/>
            <a:chOff x="691098" y="6561062"/>
            <a:chExt cx="1257564" cy="320252"/>
          </a:xfrm>
        </p:grpSpPr>
        <p:sp>
          <p:nvSpPr>
            <p:cNvPr id="12" name="角丸四角形 11">
              <a:extLst>
                <a:ext uri="{FF2B5EF4-FFF2-40B4-BE49-F238E27FC236}">
                  <a16:creationId xmlns:a16="http://schemas.microsoft.com/office/drawing/2014/main" id="{B543A3B2-5D8D-CB40-B1D4-B7E4E1303A86}"/>
                </a:ext>
              </a:extLst>
            </p:cNvPr>
            <p:cNvSpPr/>
            <p:nvPr/>
          </p:nvSpPr>
          <p:spPr>
            <a:xfrm>
              <a:off x="698045" y="6575933"/>
              <a:ext cx="1250617" cy="277000"/>
            </a:xfrm>
            <a:prstGeom prst="roundRect">
              <a:avLst>
                <a:gd name="adj" fmla="val 50000"/>
              </a:avLst>
            </a:prstGeom>
            <a:solidFill>
              <a:srgbClr val="7030A0"/>
            </a:solidFill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800" b="0" i="0" u="none" strike="noStrike" cap="none" spc="0" normalizeH="0" baseline="0">
                <a:ln>
                  <a:noFill/>
                </a:ln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13" name="テキスト ボックス 5">
              <a:extLst>
                <a:ext uri="{FF2B5EF4-FFF2-40B4-BE49-F238E27FC236}">
                  <a16:creationId xmlns:a16="http://schemas.microsoft.com/office/drawing/2014/main" id="{A04800A6-D224-5248-9202-1EAB55D78820}"/>
                </a:ext>
              </a:extLst>
            </p:cNvPr>
            <p:cNvSpPr txBox="1"/>
            <p:nvPr/>
          </p:nvSpPr>
          <p:spPr>
            <a:xfrm>
              <a:off x="691098" y="6561062"/>
              <a:ext cx="1241379" cy="320252"/>
            </a:xfrm>
            <a:prstGeom prst="rect">
              <a:avLst/>
            </a:prstGeom>
            <a:ln w="12700">
              <a:noFill/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6615" rIns="46615">
              <a:spAutoFit/>
            </a:bodyPr>
            <a:lstStyle/>
            <a:p>
              <a:pPr algn="ctr"/>
              <a:r>
                <a:rPr lang="ja-JP" altLang="en-US" sz="1200">
                  <a:solidFill>
                    <a:schemeClr val="bg1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右足正面</a:t>
              </a:r>
              <a:endParaRPr lang="en-US" altLang="ja-JP" sz="1200" dirty="0">
                <a:solidFill>
                  <a:schemeClr val="bg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</p:grp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C0CB0EB9-139C-3849-80CC-38DEC528ADAB}"/>
              </a:ext>
            </a:extLst>
          </p:cNvPr>
          <p:cNvGrpSpPr/>
          <p:nvPr/>
        </p:nvGrpSpPr>
        <p:grpSpPr>
          <a:xfrm>
            <a:off x="1868885" y="3203827"/>
            <a:ext cx="1120340" cy="276999"/>
            <a:chOff x="647820" y="6554814"/>
            <a:chExt cx="1305498" cy="320252"/>
          </a:xfrm>
        </p:grpSpPr>
        <p:sp>
          <p:nvSpPr>
            <p:cNvPr id="15" name="角丸四角形 14">
              <a:extLst>
                <a:ext uri="{FF2B5EF4-FFF2-40B4-BE49-F238E27FC236}">
                  <a16:creationId xmlns:a16="http://schemas.microsoft.com/office/drawing/2014/main" id="{57D6F38B-A78B-854C-BF64-384E1D350E62}"/>
                </a:ext>
              </a:extLst>
            </p:cNvPr>
            <p:cNvSpPr/>
            <p:nvPr/>
          </p:nvSpPr>
          <p:spPr>
            <a:xfrm>
              <a:off x="698045" y="6575933"/>
              <a:ext cx="1250617" cy="277000"/>
            </a:xfrm>
            <a:prstGeom prst="roundRect">
              <a:avLst>
                <a:gd name="adj" fmla="val 50000"/>
              </a:avLst>
            </a:prstGeom>
            <a:solidFill>
              <a:srgbClr val="7030A0"/>
            </a:solidFill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800" b="0" i="0" u="none" strike="noStrike" cap="none" spc="0" normalizeH="0" baseline="0">
                <a:ln>
                  <a:noFill/>
                </a:ln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16" name="テキスト ボックス 5">
              <a:extLst>
                <a:ext uri="{FF2B5EF4-FFF2-40B4-BE49-F238E27FC236}">
                  <a16:creationId xmlns:a16="http://schemas.microsoft.com/office/drawing/2014/main" id="{DE2ED98C-8A57-BE47-9793-7AC30C590798}"/>
                </a:ext>
              </a:extLst>
            </p:cNvPr>
            <p:cNvSpPr txBox="1"/>
            <p:nvPr/>
          </p:nvSpPr>
          <p:spPr>
            <a:xfrm>
              <a:off x="647820" y="6554814"/>
              <a:ext cx="1305498" cy="320252"/>
            </a:xfrm>
            <a:prstGeom prst="rect">
              <a:avLst/>
            </a:prstGeom>
            <a:ln w="12700">
              <a:noFill/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6615" rIns="46615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chemeClr val="bg1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右足外側</a:t>
              </a:r>
              <a:endParaRPr lang="en-US" altLang="ja-JP" sz="1200" dirty="0">
                <a:solidFill>
                  <a:schemeClr val="bg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</p:grp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536F3AE7-6E17-6746-998B-2A651F3F59BB}"/>
              </a:ext>
            </a:extLst>
          </p:cNvPr>
          <p:cNvGrpSpPr/>
          <p:nvPr/>
        </p:nvGrpSpPr>
        <p:grpSpPr>
          <a:xfrm>
            <a:off x="393956" y="8301439"/>
            <a:ext cx="2329507" cy="1410530"/>
            <a:chOff x="6069033" y="2063118"/>
            <a:chExt cx="2374965" cy="1526195"/>
          </a:xfrm>
        </p:grpSpPr>
        <p:pic>
          <p:nvPicPr>
            <p:cNvPr id="18" name="図 17">
              <a:extLst>
                <a:ext uri="{FF2B5EF4-FFF2-40B4-BE49-F238E27FC236}">
                  <a16:creationId xmlns:a16="http://schemas.microsoft.com/office/drawing/2014/main" id="{E23285CA-F7FE-144C-83D8-EA8DB5CADE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869"/>
            <a:stretch/>
          </p:blipFill>
          <p:spPr>
            <a:xfrm>
              <a:off x="6280165" y="2063118"/>
              <a:ext cx="2100156" cy="1403916"/>
            </a:xfrm>
            <a:prstGeom prst="rect">
              <a:avLst/>
            </a:prstGeom>
          </p:spPr>
        </p:pic>
        <p:grpSp>
          <p:nvGrpSpPr>
            <p:cNvPr id="19" name="グループ化 18">
              <a:extLst>
                <a:ext uri="{FF2B5EF4-FFF2-40B4-BE49-F238E27FC236}">
                  <a16:creationId xmlns:a16="http://schemas.microsoft.com/office/drawing/2014/main" id="{E583D823-2BBD-6E42-88B3-D0A73B1DCD69}"/>
                </a:ext>
              </a:extLst>
            </p:cNvPr>
            <p:cNvGrpSpPr/>
            <p:nvPr/>
          </p:nvGrpSpPr>
          <p:grpSpPr>
            <a:xfrm>
              <a:off x="7464757" y="2271827"/>
              <a:ext cx="955254" cy="249760"/>
              <a:chOff x="8614493" y="2595926"/>
              <a:chExt cx="955254" cy="249760"/>
            </a:xfrm>
          </p:grpSpPr>
          <p:grpSp>
            <p:nvGrpSpPr>
              <p:cNvPr id="39" name="グループ化 38">
                <a:extLst>
                  <a:ext uri="{FF2B5EF4-FFF2-40B4-BE49-F238E27FC236}">
                    <a16:creationId xmlns:a16="http://schemas.microsoft.com/office/drawing/2014/main" id="{E3DED462-0B96-3349-B889-D076B9122D63}"/>
                  </a:ext>
                </a:extLst>
              </p:cNvPr>
              <p:cNvGrpSpPr/>
              <p:nvPr/>
            </p:nvGrpSpPr>
            <p:grpSpPr>
              <a:xfrm>
                <a:off x="8691602" y="2625889"/>
                <a:ext cx="703378" cy="198022"/>
                <a:chOff x="647820" y="6554814"/>
                <a:chExt cx="1508277" cy="320252"/>
              </a:xfrm>
            </p:grpSpPr>
            <p:sp>
              <p:nvSpPr>
                <p:cNvPr id="41" name="角丸四角形 40">
                  <a:extLst>
                    <a:ext uri="{FF2B5EF4-FFF2-40B4-BE49-F238E27FC236}">
                      <a16:creationId xmlns:a16="http://schemas.microsoft.com/office/drawing/2014/main" id="{56B67911-2BF7-334F-9574-C6BF849BB1DC}"/>
                    </a:ext>
                  </a:extLst>
                </p:cNvPr>
                <p:cNvSpPr/>
                <p:nvPr/>
              </p:nvSpPr>
              <p:spPr>
                <a:xfrm>
                  <a:off x="698041" y="6581886"/>
                  <a:ext cx="1458056" cy="27104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12700" cap="flat">
                  <a:noFill/>
                  <a:prstDash val="solid"/>
                  <a:miter lim="8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ja-JP" altLang="en-US" b="0" i="0" u="none" strike="noStrike" cap="none" spc="0" normalizeH="0" baseline="0">
                    <a:ln>
                      <a:noFill/>
                    </a:ln>
                    <a:effectLst/>
                    <a:uFillTx/>
                    <a:latin typeface="+mj-lt"/>
                    <a:ea typeface="+mj-ea"/>
                    <a:cs typeface="+mj-cs"/>
                    <a:sym typeface="Calibri"/>
                  </a:endParaRPr>
                </a:p>
              </p:txBody>
            </p:sp>
            <p:sp>
              <p:nvSpPr>
                <p:cNvPr id="42" name="テキスト ボックス 5">
                  <a:extLst>
                    <a:ext uri="{FF2B5EF4-FFF2-40B4-BE49-F238E27FC236}">
                      <a16:creationId xmlns:a16="http://schemas.microsoft.com/office/drawing/2014/main" id="{A22CEFFB-9B09-1B4C-BDB8-D22C29AF514B}"/>
                    </a:ext>
                  </a:extLst>
                </p:cNvPr>
                <p:cNvSpPr txBox="1"/>
                <p:nvPr/>
              </p:nvSpPr>
              <p:spPr>
                <a:xfrm>
                  <a:off x="647820" y="6554814"/>
                  <a:ext cx="1305498" cy="320252"/>
                </a:xfrm>
                <a:prstGeom prst="rect">
                  <a:avLst/>
                </a:prstGeom>
                <a:ln w="12700">
                  <a:noFill/>
                  <a:miter lim="400000"/>
                </a:ln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46615" rIns="46615">
                  <a:spAutoFit/>
                </a:bodyPr>
                <a:lstStyle/>
                <a:p>
                  <a:pPr algn="ctr"/>
                  <a:endParaRPr lang="en-US" altLang="ja-JP" sz="1200" dirty="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</a:endParaRPr>
                </a:p>
              </p:txBody>
            </p:sp>
          </p:grpSp>
          <p:sp>
            <p:nvSpPr>
              <p:cNvPr id="40" name="テキスト ボックス 39">
                <a:extLst>
                  <a:ext uri="{FF2B5EF4-FFF2-40B4-BE49-F238E27FC236}">
                    <a16:creationId xmlns:a16="http://schemas.microsoft.com/office/drawing/2014/main" id="{EBCE2F6F-F65F-C842-BDE1-EE40AE6FCE44}"/>
                  </a:ext>
                </a:extLst>
              </p:cNvPr>
              <p:cNvSpPr txBox="1"/>
              <p:nvPr/>
            </p:nvSpPr>
            <p:spPr>
              <a:xfrm>
                <a:off x="8614493" y="2595926"/>
                <a:ext cx="955254" cy="24976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pPr algn="ctr" defTabSz="932322"/>
                <a:r>
                  <a:rPr lang="en-US" altLang="ja-JP" sz="900" b="1" dirty="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R</a:t>
                </a:r>
                <a:r>
                  <a:rPr lang="en-US" altLang="ja-JP" sz="800" dirty="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est</a:t>
                </a:r>
                <a:r>
                  <a:rPr lang="ja-JP" altLang="en-US" sz="60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（安静）</a:t>
                </a:r>
                <a:endParaRPr lang="ja-JP" altLang="en-US" sz="1000" b="1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0" name="グループ化 19">
              <a:extLst>
                <a:ext uri="{FF2B5EF4-FFF2-40B4-BE49-F238E27FC236}">
                  <a16:creationId xmlns:a16="http://schemas.microsoft.com/office/drawing/2014/main" id="{47FA64A9-E4D5-BC4B-8DBF-4561CC3FE4ED}"/>
                </a:ext>
              </a:extLst>
            </p:cNvPr>
            <p:cNvGrpSpPr/>
            <p:nvPr/>
          </p:nvGrpSpPr>
          <p:grpSpPr>
            <a:xfrm>
              <a:off x="6561464" y="2096828"/>
              <a:ext cx="881231" cy="266412"/>
              <a:chOff x="8593791" y="2588523"/>
              <a:chExt cx="881231" cy="266412"/>
            </a:xfrm>
          </p:grpSpPr>
          <p:grpSp>
            <p:nvGrpSpPr>
              <p:cNvPr id="35" name="グループ化 34">
                <a:extLst>
                  <a:ext uri="{FF2B5EF4-FFF2-40B4-BE49-F238E27FC236}">
                    <a16:creationId xmlns:a16="http://schemas.microsoft.com/office/drawing/2014/main" id="{EB107CEB-2DEB-444E-A00B-8286C40A29B4}"/>
                  </a:ext>
                </a:extLst>
              </p:cNvPr>
              <p:cNvGrpSpPr/>
              <p:nvPr/>
            </p:nvGrpSpPr>
            <p:grpSpPr>
              <a:xfrm>
                <a:off x="8691602" y="2625889"/>
                <a:ext cx="608813" cy="198022"/>
                <a:chOff x="647820" y="6554814"/>
                <a:chExt cx="1305498" cy="320252"/>
              </a:xfrm>
            </p:grpSpPr>
            <p:sp>
              <p:nvSpPr>
                <p:cNvPr id="37" name="角丸四角形 36">
                  <a:extLst>
                    <a:ext uri="{FF2B5EF4-FFF2-40B4-BE49-F238E27FC236}">
                      <a16:creationId xmlns:a16="http://schemas.microsoft.com/office/drawing/2014/main" id="{D186A845-0194-9848-8206-E08399500B63}"/>
                    </a:ext>
                  </a:extLst>
                </p:cNvPr>
                <p:cNvSpPr/>
                <p:nvPr/>
              </p:nvSpPr>
              <p:spPr>
                <a:xfrm>
                  <a:off x="698044" y="6575930"/>
                  <a:ext cx="1250617" cy="27700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12700" cap="flat">
                  <a:noFill/>
                  <a:prstDash val="solid"/>
                  <a:miter lim="8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ja-JP" altLang="en-US" b="0" i="0" u="none" strike="noStrike" cap="none" spc="0" normalizeH="0" baseline="0">
                    <a:ln>
                      <a:noFill/>
                    </a:ln>
                    <a:effectLst/>
                    <a:uFillTx/>
                    <a:latin typeface="+mj-lt"/>
                    <a:ea typeface="+mj-ea"/>
                    <a:cs typeface="+mj-cs"/>
                    <a:sym typeface="Calibri"/>
                  </a:endParaRPr>
                </a:p>
              </p:txBody>
            </p:sp>
            <p:sp>
              <p:nvSpPr>
                <p:cNvPr id="38" name="テキスト ボックス 5">
                  <a:extLst>
                    <a:ext uri="{FF2B5EF4-FFF2-40B4-BE49-F238E27FC236}">
                      <a16:creationId xmlns:a16="http://schemas.microsoft.com/office/drawing/2014/main" id="{03E8C97B-6340-8C48-B454-FA424200DD03}"/>
                    </a:ext>
                  </a:extLst>
                </p:cNvPr>
                <p:cNvSpPr txBox="1"/>
                <p:nvPr/>
              </p:nvSpPr>
              <p:spPr>
                <a:xfrm>
                  <a:off x="647820" y="6554814"/>
                  <a:ext cx="1305498" cy="320252"/>
                </a:xfrm>
                <a:prstGeom prst="rect">
                  <a:avLst/>
                </a:prstGeom>
                <a:ln w="12700">
                  <a:noFill/>
                  <a:miter lim="400000"/>
                </a:ln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46615" rIns="46615">
                  <a:spAutoFit/>
                </a:bodyPr>
                <a:lstStyle/>
                <a:p>
                  <a:pPr algn="ctr"/>
                  <a:endParaRPr lang="en-US" altLang="ja-JP" sz="1200" dirty="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</a:endParaRPr>
                </a:p>
              </p:txBody>
            </p:sp>
          </p:grpSp>
          <p:sp>
            <p:nvSpPr>
              <p:cNvPr id="36" name="テキスト ボックス 35">
                <a:extLst>
                  <a:ext uri="{FF2B5EF4-FFF2-40B4-BE49-F238E27FC236}">
                    <a16:creationId xmlns:a16="http://schemas.microsoft.com/office/drawing/2014/main" id="{17C9933A-5FF2-C648-B97B-37B2104834DB}"/>
                  </a:ext>
                </a:extLst>
              </p:cNvPr>
              <p:cNvSpPr txBox="1"/>
              <p:nvPr/>
            </p:nvSpPr>
            <p:spPr>
              <a:xfrm>
                <a:off x="8593791" y="2588523"/>
                <a:ext cx="881231" cy="266412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pPr algn="ctr" defTabSz="932322"/>
                <a:r>
                  <a:rPr lang="en-US" altLang="ja-JP" sz="1000" dirty="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I</a:t>
                </a:r>
                <a:r>
                  <a:rPr lang="en-US" altLang="ja-JP" sz="800" dirty="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ce</a:t>
                </a:r>
                <a:r>
                  <a:rPr lang="ja-JP" altLang="en-US" sz="60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（冷却）</a:t>
                </a:r>
                <a:endParaRPr lang="ja-JP" altLang="en-US" sz="1100" b="1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1" name="グループ化 20">
              <a:extLst>
                <a:ext uri="{FF2B5EF4-FFF2-40B4-BE49-F238E27FC236}">
                  <a16:creationId xmlns:a16="http://schemas.microsoft.com/office/drawing/2014/main" id="{00A3745B-0674-8842-9BB9-DA4148694607}"/>
                </a:ext>
              </a:extLst>
            </p:cNvPr>
            <p:cNvGrpSpPr/>
            <p:nvPr/>
          </p:nvGrpSpPr>
          <p:grpSpPr>
            <a:xfrm>
              <a:off x="6069033" y="3173044"/>
              <a:ext cx="1636501" cy="416269"/>
              <a:chOff x="8582131" y="2585725"/>
              <a:chExt cx="881231" cy="416269"/>
            </a:xfrm>
          </p:grpSpPr>
          <p:grpSp>
            <p:nvGrpSpPr>
              <p:cNvPr id="31" name="グループ化 30">
                <a:extLst>
                  <a:ext uri="{FF2B5EF4-FFF2-40B4-BE49-F238E27FC236}">
                    <a16:creationId xmlns:a16="http://schemas.microsoft.com/office/drawing/2014/main" id="{15CE5E0E-3264-7444-8F3C-F7300487AC01}"/>
                  </a:ext>
                </a:extLst>
              </p:cNvPr>
              <p:cNvGrpSpPr/>
              <p:nvPr/>
            </p:nvGrpSpPr>
            <p:grpSpPr>
              <a:xfrm>
                <a:off x="8691602" y="2625889"/>
                <a:ext cx="608813" cy="198022"/>
                <a:chOff x="647820" y="6554814"/>
                <a:chExt cx="1305498" cy="320252"/>
              </a:xfrm>
            </p:grpSpPr>
            <p:sp>
              <p:nvSpPr>
                <p:cNvPr id="33" name="角丸四角形 32">
                  <a:extLst>
                    <a:ext uri="{FF2B5EF4-FFF2-40B4-BE49-F238E27FC236}">
                      <a16:creationId xmlns:a16="http://schemas.microsoft.com/office/drawing/2014/main" id="{C924CC6E-0FFC-AB4F-8FE9-245A03A9B71D}"/>
                    </a:ext>
                  </a:extLst>
                </p:cNvPr>
                <p:cNvSpPr/>
                <p:nvPr/>
              </p:nvSpPr>
              <p:spPr>
                <a:xfrm>
                  <a:off x="698840" y="6560881"/>
                  <a:ext cx="1250617" cy="27700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12700" cap="flat">
                  <a:noFill/>
                  <a:prstDash val="solid"/>
                  <a:miter lim="8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ja-JP" altLang="en-US" b="0" i="0" u="none" strike="noStrike" cap="none" spc="0" normalizeH="0" baseline="0">
                    <a:ln>
                      <a:noFill/>
                    </a:ln>
                    <a:effectLst/>
                    <a:uFillTx/>
                    <a:latin typeface="+mj-lt"/>
                    <a:ea typeface="+mj-ea"/>
                    <a:cs typeface="+mj-cs"/>
                    <a:sym typeface="Calibri"/>
                  </a:endParaRPr>
                </a:p>
              </p:txBody>
            </p:sp>
            <p:sp>
              <p:nvSpPr>
                <p:cNvPr id="34" name="テキスト ボックス 5">
                  <a:extLst>
                    <a:ext uri="{FF2B5EF4-FFF2-40B4-BE49-F238E27FC236}">
                      <a16:creationId xmlns:a16="http://schemas.microsoft.com/office/drawing/2014/main" id="{5F09B8A8-9965-8B45-A186-47056FD8CFE0}"/>
                    </a:ext>
                  </a:extLst>
                </p:cNvPr>
                <p:cNvSpPr txBox="1"/>
                <p:nvPr/>
              </p:nvSpPr>
              <p:spPr>
                <a:xfrm>
                  <a:off x="647820" y="6554814"/>
                  <a:ext cx="1305498" cy="320252"/>
                </a:xfrm>
                <a:prstGeom prst="rect">
                  <a:avLst/>
                </a:prstGeom>
                <a:ln w="12700">
                  <a:noFill/>
                  <a:miter lim="400000"/>
                </a:ln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46615" rIns="46615">
                  <a:spAutoFit/>
                </a:bodyPr>
                <a:lstStyle/>
                <a:p>
                  <a:pPr algn="ctr"/>
                  <a:endParaRPr lang="en-US" altLang="ja-JP" sz="1200" dirty="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</a:endParaRPr>
                </a:p>
              </p:txBody>
            </p:sp>
          </p:grpSp>
          <p:sp>
            <p:nvSpPr>
              <p:cNvPr id="32" name="テキスト ボックス 31">
                <a:extLst>
                  <a:ext uri="{FF2B5EF4-FFF2-40B4-BE49-F238E27FC236}">
                    <a16:creationId xmlns:a16="http://schemas.microsoft.com/office/drawing/2014/main" id="{A3B79D23-F1CF-774C-AEAD-68B5F867C363}"/>
                  </a:ext>
                </a:extLst>
              </p:cNvPr>
              <p:cNvSpPr txBox="1"/>
              <p:nvPr/>
            </p:nvSpPr>
            <p:spPr>
              <a:xfrm>
                <a:off x="8582131" y="2585725"/>
                <a:ext cx="881231" cy="41626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pPr algn="ctr" defTabSz="932322"/>
                <a:r>
                  <a:rPr lang="ja-JP" altLang="ja-JP" sz="900" b="1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C</a:t>
                </a:r>
                <a:r>
                  <a:rPr lang="ja-JP" altLang="ja-JP" sz="800" b="1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o</a:t>
                </a:r>
                <a:r>
                  <a:rPr lang="en-US" altLang="ja-JP" sz="800" b="1" dirty="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m</a:t>
                </a:r>
                <a:r>
                  <a:rPr lang="ja-JP" altLang="ja-JP" sz="800" b="1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pression</a:t>
                </a:r>
                <a:r>
                  <a:rPr lang="ja-JP" altLang="ja-JP" sz="60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（圧迫</a:t>
                </a:r>
                <a:r>
                  <a:rPr lang="ja-JP" altLang="en-US" sz="60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）</a:t>
                </a:r>
                <a:endParaRPr lang="en-US" altLang="ja-JP" sz="600" dirty="0">
                  <a:solidFill>
                    <a:schemeClr val="bg1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  <a:cs typeface="Arial" panose="020B0604020202020204" pitchFamily="34" charset="0"/>
                </a:endParaRPr>
              </a:p>
              <a:p>
                <a:pPr algn="ctr" defTabSz="932322"/>
                <a:endParaRPr lang="ja-JP" altLang="en-US" sz="1000" b="1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2" name="グループ化 21">
              <a:extLst>
                <a:ext uri="{FF2B5EF4-FFF2-40B4-BE49-F238E27FC236}">
                  <a16:creationId xmlns:a16="http://schemas.microsoft.com/office/drawing/2014/main" id="{9B0A4F4A-C134-F841-B81D-31BC989DBB9E}"/>
                </a:ext>
              </a:extLst>
            </p:cNvPr>
            <p:cNvGrpSpPr/>
            <p:nvPr/>
          </p:nvGrpSpPr>
          <p:grpSpPr>
            <a:xfrm>
              <a:off x="7433361" y="3173044"/>
              <a:ext cx="1010637" cy="416269"/>
              <a:chOff x="8683635" y="2598870"/>
              <a:chExt cx="680784" cy="416269"/>
            </a:xfrm>
          </p:grpSpPr>
          <p:grpSp>
            <p:nvGrpSpPr>
              <p:cNvPr id="27" name="グループ化 26">
                <a:extLst>
                  <a:ext uri="{FF2B5EF4-FFF2-40B4-BE49-F238E27FC236}">
                    <a16:creationId xmlns:a16="http://schemas.microsoft.com/office/drawing/2014/main" id="{8215D9E0-32D7-9440-8171-D8A14C29E6B4}"/>
                  </a:ext>
                </a:extLst>
              </p:cNvPr>
              <p:cNvGrpSpPr/>
              <p:nvPr/>
            </p:nvGrpSpPr>
            <p:grpSpPr>
              <a:xfrm>
                <a:off x="8687623" y="2625889"/>
                <a:ext cx="612792" cy="198022"/>
                <a:chOff x="639287" y="6554814"/>
                <a:chExt cx="1314031" cy="320252"/>
              </a:xfrm>
            </p:grpSpPr>
            <p:sp>
              <p:nvSpPr>
                <p:cNvPr id="29" name="角丸四角形 28">
                  <a:extLst>
                    <a:ext uri="{FF2B5EF4-FFF2-40B4-BE49-F238E27FC236}">
                      <a16:creationId xmlns:a16="http://schemas.microsoft.com/office/drawing/2014/main" id="{FB89ADFF-6C58-9E4E-A951-5492C1719CC5}"/>
                    </a:ext>
                  </a:extLst>
                </p:cNvPr>
                <p:cNvSpPr/>
                <p:nvPr/>
              </p:nvSpPr>
              <p:spPr>
                <a:xfrm>
                  <a:off x="639287" y="6575930"/>
                  <a:ext cx="1309373" cy="27505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12700" cap="flat">
                  <a:noFill/>
                  <a:prstDash val="solid"/>
                  <a:miter lim="8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ja-JP" altLang="en-US" b="0" i="0" u="none" strike="noStrike" cap="none" spc="0" normalizeH="0" baseline="0">
                    <a:ln>
                      <a:noFill/>
                    </a:ln>
                    <a:effectLst/>
                    <a:uFillTx/>
                    <a:latin typeface="+mj-lt"/>
                    <a:ea typeface="+mj-ea"/>
                    <a:cs typeface="+mj-cs"/>
                    <a:sym typeface="Calibri"/>
                  </a:endParaRPr>
                </a:p>
              </p:txBody>
            </p:sp>
            <p:sp>
              <p:nvSpPr>
                <p:cNvPr id="30" name="テキスト ボックス 5">
                  <a:extLst>
                    <a:ext uri="{FF2B5EF4-FFF2-40B4-BE49-F238E27FC236}">
                      <a16:creationId xmlns:a16="http://schemas.microsoft.com/office/drawing/2014/main" id="{EA61091C-EFF7-814A-900D-0B68286C27E6}"/>
                    </a:ext>
                  </a:extLst>
                </p:cNvPr>
                <p:cNvSpPr txBox="1"/>
                <p:nvPr/>
              </p:nvSpPr>
              <p:spPr>
                <a:xfrm>
                  <a:off x="647820" y="6554814"/>
                  <a:ext cx="1305498" cy="320252"/>
                </a:xfrm>
                <a:prstGeom prst="rect">
                  <a:avLst/>
                </a:prstGeom>
                <a:ln w="12700">
                  <a:noFill/>
                  <a:miter lim="400000"/>
                </a:ln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46615" rIns="46615">
                  <a:spAutoFit/>
                </a:bodyPr>
                <a:lstStyle/>
                <a:p>
                  <a:pPr algn="ctr"/>
                  <a:endParaRPr lang="en-US" altLang="ja-JP" sz="1200" dirty="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</a:endParaRPr>
                </a:p>
              </p:txBody>
            </p:sp>
          </p:grpSp>
          <p:sp>
            <p:nvSpPr>
              <p:cNvPr id="28" name="テキスト ボックス 27">
                <a:extLst>
                  <a:ext uri="{FF2B5EF4-FFF2-40B4-BE49-F238E27FC236}">
                    <a16:creationId xmlns:a16="http://schemas.microsoft.com/office/drawing/2014/main" id="{C7A05249-1276-6A4C-A79F-34947AF9B626}"/>
                  </a:ext>
                </a:extLst>
              </p:cNvPr>
              <p:cNvSpPr txBox="1"/>
              <p:nvPr/>
            </p:nvSpPr>
            <p:spPr>
              <a:xfrm>
                <a:off x="8683635" y="2598870"/>
                <a:ext cx="680784" cy="41626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pPr algn="ctr" defTabSz="932322"/>
                <a:r>
                  <a:rPr lang="ja-JP" altLang="ja-JP" sz="900" b="1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E</a:t>
                </a:r>
                <a:r>
                  <a:rPr lang="ja-JP" altLang="ja-JP" sz="800" b="1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levation</a:t>
                </a:r>
                <a:r>
                  <a:rPr lang="ja-JP" altLang="en-US" sz="600" b="1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（</a:t>
                </a:r>
                <a:r>
                  <a:rPr lang="ja-JP" altLang="ja-JP" sz="60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挙上</a:t>
                </a:r>
                <a:r>
                  <a:rPr lang="ja-JP" altLang="en-US" sz="60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）</a:t>
                </a:r>
                <a:endParaRPr lang="en-US" altLang="ja-JP" sz="600" dirty="0">
                  <a:solidFill>
                    <a:schemeClr val="bg1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  <a:cs typeface="Arial" panose="020B0604020202020204" pitchFamily="34" charset="0"/>
                </a:endParaRPr>
              </a:p>
              <a:p>
                <a:pPr algn="ctr" defTabSz="932322"/>
                <a:endParaRPr lang="ja-JP" altLang="en-US" sz="1000" b="1">
                  <a:solidFill>
                    <a:schemeClr val="bg1"/>
                  </a:solidFill>
                </a:endParaRPr>
              </a:p>
            </p:txBody>
          </p:sp>
        </p:grpSp>
        <p:cxnSp>
          <p:nvCxnSpPr>
            <p:cNvPr id="23" name="直線コネクタ 22">
              <a:extLst>
                <a:ext uri="{FF2B5EF4-FFF2-40B4-BE49-F238E27FC236}">
                  <a16:creationId xmlns:a16="http://schemas.microsoft.com/office/drawing/2014/main" id="{DBADBD73-0438-1E43-BFD4-2A2B39A23E1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541084" y="2512359"/>
              <a:ext cx="305188" cy="260530"/>
            </a:xfrm>
            <a:prstGeom prst="line">
              <a:avLst/>
            </a:prstGeom>
            <a:no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24" name="直線コネクタ 23">
              <a:extLst>
                <a:ext uri="{FF2B5EF4-FFF2-40B4-BE49-F238E27FC236}">
                  <a16:creationId xmlns:a16="http://schemas.microsoft.com/office/drawing/2014/main" id="{42493F36-A5C6-9046-ABB7-36067F6EA612}"/>
                </a:ext>
              </a:extLst>
            </p:cNvPr>
            <p:cNvCxnSpPr>
              <a:cxnSpLocks/>
            </p:cNvCxnSpPr>
            <p:nvPr/>
          </p:nvCxnSpPr>
          <p:spPr>
            <a:xfrm>
              <a:off x="6946707" y="2352314"/>
              <a:ext cx="114235" cy="382801"/>
            </a:xfrm>
            <a:prstGeom prst="line">
              <a:avLst/>
            </a:prstGeom>
            <a:no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25" name="直線コネクタ 24">
              <a:extLst>
                <a:ext uri="{FF2B5EF4-FFF2-40B4-BE49-F238E27FC236}">
                  <a16:creationId xmlns:a16="http://schemas.microsoft.com/office/drawing/2014/main" id="{FD19FE48-0229-AD48-B109-FA8C37A6860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778659" y="2795071"/>
              <a:ext cx="292946" cy="404992"/>
            </a:xfrm>
            <a:prstGeom prst="line">
              <a:avLst/>
            </a:prstGeom>
            <a:no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26" name="直線コネクタ 25">
              <a:extLst>
                <a:ext uri="{FF2B5EF4-FFF2-40B4-BE49-F238E27FC236}">
                  <a16:creationId xmlns:a16="http://schemas.microsoft.com/office/drawing/2014/main" id="{2FF8D3B8-C911-5248-A891-123EF3FB37E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317374" y="2960189"/>
              <a:ext cx="528704" cy="213221"/>
            </a:xfrm>
            <a:prstGeom prst="line">
              <a:avLst/>
            </a:prstGeom>
            <a:no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sp>
        <p:nvSpPr>
          <p:cNvPr id="43" name="テキスト ボックス 4">
            <a:extLst>
              <a:ext uri="{FF2B5EF4-FFF2-40B4-BE49-F238E27FC236}">
                <a16:creationId xmlns:a16="http://schemas.microsoft.com/office/drawing/2014/main" id="{B3490EED-8686-434D-9EC1-C6C0B1BB9B59}"/>
              </a:ext>
            </a:extLst>
          </p:cNvPr>
          <p:cNvSpPr txBox="1"/>
          <p:nvPr/>
        </p:nvSpPr>
        <p:spPr>
          <a:xfrm>
            <a:off x="335873" y="1102065"/>
            <a:ext cx="6060141" cy="1673467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50000"/>
              </a:lnSpc>
            </a:pPr>
            <a:r>
              <a:rPr lang="ja-JP" altLang="en-US" sz="1200" kern="100">
                <a:solidFill>
                  <a:schemeClr val="tx1"/>
                </a:solidFill>
                <a:effectLst/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　足関節のケガで最も多いのは捻挫（ねんざ）である。</a:t>
            </a:r>
            <a:endParaRPr lang="en-US" altLang="ja-JP" sz="1200" kern="100" dirty="0">
              <a:solidFill>
                <a:schemeClr val="tx1"/>
              </a:solidFill>
              <a:effectLst/>
              <a:latin typeface="Hiragino Sans W4" panose="020B0400000000000000" pitchFamily="34" charset="-128"/>
              <a:ea typeface="Hiragino Sans W4" panose="020B0400000000000000" pitchFamily="34" charset="-128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ja-JP" altLang="en-US" sz="1200" kern="100">
                <a:solidFill>
                  <a:schemeClr val="tx1"/>
                </a:solidFill>
                <a:effectLst/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足関節の</a:t>
            </a:r>
            <a:r>
              <a:rPr lang="ja-JP" altLang="en-US" sz="1200" kern="100" dirty="0">
                <a:solidFill>
                  <a:schemeClr val="tx1"/>
                </a:solidFill>
                <a:effectLst/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捻挫は、 足裏</a:t>
            </a:r>
            <a:r>
              <a:rPr lang="ja-JP" altLang="en-US" sz="1200" kern="1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が内側</a:t>
            </a:r>
            <a:r>
              <a:rPr lang="ja-JP" altLang="en-US" sz="1200" kern="100" dirty="0">
                <a:solidFill>
                  <a:schemeClr val="tx1"/>
                </a:solidFill>
                <a:effectLst/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を向くよう</a:t>
            </a:r>
            <a:r>
              <a:rPr lang="ja-JP" altLang="en-US" sz="1200" kern="100">
                <a:solidFill>
                  <a:schemeClr val="tx1"/>
                </a:solidFill>
                <a:effectLst/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に</a:t>
            </a:r>
            <a:r>
              <a:rPr lang="ja-JP" altLang="en-US" sz="1200" kern="10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捻ることが多く（内反捻挫） 、外果（外くるぶし）の</a:t>
            </a:r>
            <a:r>
              <a:rPr lang="ja-JP" altLang="en-US" sz="1200" kern="1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周辺</a:t>
            </a:r>
            <a:r>
              <a:rPr lang="ja-JP" altLang="en-US" sz="1200" kern="10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にある靭帯</a:t>
            </a:r>
            <a:r>
              <a:rPr lang="ja-JP" altLang="en-US" sz="1200" kern="1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を痛めやすい。</a:t>
            </a:r>
            <a:r>
              <a:rPr lang="ja-JP" altLang="en-US" sz="1200" kern="100" dirty="0">
                <a:solidFill>
                  <a:schemeClr val="tx1"/>
                </a:solidFill>
                <a:effectLst/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足首を捻って、関節の動かすことのできる範囲を超えてしまうことでケガを</a:t>
            </a:r>
            <a:r>
              <a:rPr lang="ja-JP" altLang="en-US" sz="1200" kern="1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しやすく、球技でのジャンプの着地時に人の足やボールを踏んでしまたり、走っていてくぼみに足をとられて受傷することある。日常でもおこりやすいケガで軽視されがちであるが、初期対応を疎かにすると捻挫を繰り返す（慢性不安定症）ように</a:t>
            </a:r>
            <a:r>
              <a:rPr lang="ja-JP" altLang="en-US" sz="1200" kern="10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なることもある</a:t>
            </a:r>
            <a:r>
              <a:rPr lang="ja-JP" altLang="en-US" sz="1200" kern="1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。</a:t>
            </a:r>
            <a:endParaRPr lang="en-US" altLang="ja-JP" sz="1200" kern="100" dirty="0">
              <a:solidFill>
                <a:schemeClr val="tx1"/>
              </a:solidFill>
              <a:latin typeface="Hiragino Sans W4" panose="020B0400000000000000" pitchFamily="34" charset="-128"/>
              <a:ea typeface="Hiragino Sans W4" panose="020B0400000000000000" pitchFamily="34" charset="-128"/>
              <a:cs typeface="Times New Roman" panose="02020603050405020304" pitchFamily="18" charset="0"/>
            </a:endParaRPr>
          </a:p>
          <a:p>
            <a:pPr algn="just"/>
            <a:endParaRPr lang="ja-JP" sz="1200" kern="100" dirty="0">
              <a:solidFill>
                <a:schemeClr val="tx1"/>
              </a:solidFill>
              <a:effectLst/>
              <a:latin typeface="Hiragino Sans W4" panose="020B0400000000000000" pitchFamily="34" charset="-128"/>
              <a:ea typeface="Hiragino Sans W4" panose="020B0400000000000000" pitchFamily="34" charset="-128"/>
              <a:cs typeface="Times New Roman" panose="02020603050405020304" pitchFamily="18" charset="0"/>
            </a:endParaRPr>
          </a:p>
        </p:txBody>
      </p:sp>
      <p:grpSp>
        <p:nvGrpSpPr>
          <p:cNvPr id="44" name="グループ化 43">
            <a:extLst>
              <a:ext uri="{FF2B5EF4-FFF2-40B4-BE49-F238E27FC236}">
                <a16:creationId xmlns:a16="http://schemas.microsoft.com/office/drawing/2014/main" id="{17383B66-A4DF-0547-9A9B-01A542923BEC}"/>
              </a:ext>
            </a:extLst>
          </p:cNvPr>
          <p:cNvGrpSpPr/>
          <p:nvPr/>
        </p:nvGrpSpPr>
        <p:grpSpPr>
          <a:xfrm>
            <a:off x="971107" y="3566074"/>
            <a:ext cx="4746991" cy="1400952"/>
            <a:chOff x="-391171" y="1646830"/>
            <a:chExt cx="6704122" cy="2256867"/>
          </a:xfrm>
        </p:grpSpPr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2E404026-DC4D-654E-A8FD-B63718C972B0}"/>
                </a:ext>
              </a:extLst>
            </p:cNvPr>
            <p:cNvSpPr txBox="1"/>
            <p:nvPr/>
          </p:nvSpPr>
          <p:spPr>
            <a:xfrm>
              <a:off x="2307053" y="1646830"/>
              <a:ext cx="972464" cy="4030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200" dirty="0"/>
                <a:t>脛骨</a:t>
              </a:r>
            </a:p>
          </p:txBody>
        </p:sp>
        <p:cxnSp>
          <p:nvCxnSpPr>
            <p:cNvPr id="46" name="直線コネクタ 45">
              <a:extLst>
                <a:ext uri="{FF2B5EF4-FFF2-40B4-BE49-F238E27FC236}">
                  <a16:creationId xmlns:a16="http://schemas.microsoft.com/office/drawing/2014/main" id="{79173770-D4F0-5D48-918A-808684AD0277}"/>
                </a:ext>
              </a:extLst>
            </p:cNvPr>
            <p:cNvCxnSpPr>
              <a:cxnSpLocks/>
            </p:cNvCxnSpPr>
            <p:nvPr/>
          </p:nvCxnSpPr>
          <p:spPr>
            <a:xfrm>
              <a:off x="742692" y="1879538"/>
              <a:ext cx="81628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テキスト ボックス 46">
              <a:extLst>
                <a:ext uri="{FF2B5EF4-FFF2-40B4-BE49-F238E27FC236}">
                  <a16:creationId xmlns:a16="http://schemas.microsoft.com/office/drawing/2014/main" id="{7A2755DF-5CC9-D14D-BDB5-E717238C9F6C}"/>
                </a:ext>
              </a:extLst>
            </p:cNvPr>
            <p:cNvSpPr txBox="1"/>
            <p:nvPr/>
          </p:nvSpPr>
          <p:spPr>
            <a:xfrm>
              <a:off x="150690" y="1663761"/>
              <a:ext cx="863351" cy="3806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100" dirty="0"/>
                <a:t>腓骨</a:t>
              </a:r>
            </a:p>
          </p:txBody>
        </p:sp>
        <p:cxnSp>
          <p:nvCxnSpPr>
            <p:cNvPr id="48" name="直線コネクタ 47">
              <a:extLst>
                <a:ext uri="{FF2B5EF4-FFF2-40B4-BE49-F238E27FC236}">
                  <a16:creationId xmlns:a16="http://schemas.microsoft.com/office/drawing/2014/main" id="{E0854AB4-590B-E34A-A667-9130735105C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08336" y="1866027"/>
              <a:ext cx="507642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線コネクタ 48">
              <a:extLst>
                <a:ext uri="{FF2B5EF4-FFF2-40B4-BE49-F238E27FC236}">
                  <a16:creationId xmlns:a16="http://schemas.microsoft.com/office/drawing/2014/main" id="{FA949F34-4F0E-3E46-9B42-3592E37B622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03970" y="2289284"/>
              <a:ext cx="492926" cy="26634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線コネクタ 49">
              <a:extLst>
                <a:ext uri="{FF2B5EF4-FFF2-40B4-BE49-F238E27FC236}">
                  <a16:creationId xmlns:a16="http://schemas.microsoft.com/office/drawing/2014/main" id="{BCC6C6FC-C46F-224B-98AC-1B70381F5E2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19252" y="2365598"/>
              <a:ext cx="809227" cy="4346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テキスト ボックス 50">
              <a:extLst>
                <a:ext uri="{FF2B5EF4-FFF2-40B4-BE49-F238E27FC236}">
                  <a16:creationId xmlns:a16="http://schemas.microsoft.com/office/drawing/2014/main" id="{458377DB-1BFA-1447-913D-B9E34DF0C4DE}"/>
                </a:ext>
              </a:extLst>
            </p:cNvPr>
            <p:cNvSpPr txBox="1"/>
            <p:nvPr/>
          </p:nvSpPr>
          <p:spPr>
            <a:xfrm>
              <a:off x="-391171" y="2710410"/>
              <a:ext cx="1446366" cy="3806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100" dirty="0"/>
                <a:t>後距腓靭帯</a:t>
              </a:r>
            </a:p>
          </p:txBody>
        </p:sp>
        <p:sp>
          <p:nvSpPr>
            <p:cNvPr id="52" name="テキスト ボックス 51">
              <a:extLst>
                <a:ext uri="{FF2B5EF4-FFF2-40B4-BE49-F238E27FC236}">
                  <a16:creationId xmlns:a16="http://schemas.microsoft.com/office/drawing/2014/main" id="{04DC42A1-FA18-0847-89EC-ABEAD0D605B8}"/>
                </a:ext>
              </a:extLst>
            </p:cNvPr>
            <p:cNvSpPr txBox="1"/>
            <p:nvPr/>
          </p:nvSpPr>
          <p:spPr>
            <a:xfrm>
              <a:off x="-249659" y="3258615"/>
              <a:ext cx="1277507" cy="3806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100" dirty="0"/>
                <a:t>踵腓靭帯</a:t>
              </a:r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41FAC7F0-FC82-0E4F-9ECC-A947C7FE0AAC}"/>
                </a:ext>
              </a:extLst>
            </p:cNvPr>
            <p:cNvSpPr txBox="1"/>
            <p:nvPr/>
          </p:nvSpPr>
          <p:spPr>
            <a:xfrm>
              <a:off x="2291988" y="2070734"/>
              <a:ext cx="1563596" cy="3806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100" dirty="0"/>
                <a:t>前距腓靭帯</a:t>
              </a:r>
            </a:p>
          </p:txBody>
        </p:sp>
        <p:cxnSp>
          <p:nvCxnSpPr>
            <p:cNvPr id="54" name="直線コネクタ 53">
              <a:extLst>
                <a:ext uri="{FF2B5EF4-FFF2-40B4-BE49-F238E27FC236}">
                  <a16:creationId xmlns:a16="http://schemas.microsoft.com/office/drawing/2014/main" id="{799007B9-F8C6-E04E-AF49-B167E1BADD30}"/>
                </a:ext>
              </a:extLst>
            </p:cNvPr>
            <p:cNvCxnSpPr>
              <a:cxnSpLocks/>
            </p:cNvCxnSpPr>
            <p:nvPr/>
          </p:nvCxnSpPr>
          <p:spPr>
            <a:xfrm>
              <a:off x="4395643" y="2513774"/>
              <a:ext cx="454877" cy="14903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テキスト ボックス 54">
              <a:extLst>
                <a:ext uri="{FF2B5EF4-FFF2-40B4-BE49-F238E27FC236}">
                  <a16:creationId xmlns:a16="http://schemas.microsoft.com/office/drawing/2014/main" id="{E19ADEC9-C318-124C-9F2B-7FBB2A23FFEA}"/>
                </a:ext>
              </a:extLst>
            </p:cNvPr>
            <p:cNvSpPr txBox="1"/>
            <p:nvPr/>
          </p:nvSpPr>
          <p:spPr>
            <a:xfrm>
              <a:off x="1879754" y="3523040"/>
              <a:ext cx="1004530" cy="3806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100" dirty="0"/>
                <a:t>踵骨</a:t>
              </a:r>
            </a:p>
          </p:txBody>
        </p:sp>
        <p:cxnSp>
          <p:nvCxnSpPr>
            <p:cNvPr id="56" name="直線コネクタ 55">
              <a:extLst>
                <a:ext uri="{FF2B5EF4-FFF2-40B4-BE49-F238E27FC236}">
                  <a16:creationId xmlns:a16="http://schemas.microsoft.com/office/drawing/2014/main" id="{768812EF-B2ED-9D43-A091-D4E6F9A1392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670523" y="3180576"/>
              <a:ext cx="324930" cy="39478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066F3A48-4582-CE4E-8DBD-9FD62A7E6BB0}"/>
                </a:ext>
              </a:extLst>
            </p:cNvPr>
            <p:cNvSpPr txBox="1"/>
            <p:nvPr/>
          </p:nvSpPr>
          <p:spPr>
            <a:xfrm>
              <a:off x="158897" y="2180962"/>
              <a:ext cx="846938" cy="3806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100" dirty="0"/>
                <a:t>外果</a:t>
              </a:r>
            </a:p>
          </p:txBody>
        </p:sp>
        <p:cxnSp>
          <p:nvCxnSpPr>
            <p:cNvPr id="58" name="直線コネクタ 57">
              <a:extLst>
                <a:ext uri="{FF2B5EF4-FFF2-40B4-BE49-F238E27FC236}">
                  <a16:creationId xmlns:a16="http://schemas.microsoft.com/office/drawing/2014/main" id="{A223E7F5-BDF8-624E-B06B-48BBE27015C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59255" y="2585612"/>
              <a:ext cx="720705" cy="3151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A7A4EA8E-7EEE-4E40-92D5-FB616CF05CD3}"/>
                </a:ext>
              </a:extLst>
            </p:cNvPr>
            <p:cNvSpPr txBox="1"/>
            <p:nvPr/>
          </p:nvSpPr>
          <p:spPr>
            <a:xfrm>
              <a:off x="3803074" y="2350058"/>
              <a:ext cx="675371" cy="3806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100" dirty="0"/>
                <a:t>腓骨</a:t>
              </a:r>
            </a:p>
          </p:txBody>
        </p:sp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C3CDCD76-D7B0-3F40-BC86-6EBAFCBD8E61}"/>
                </a:ext>
              </a:extLst>
            </p:cNvPr>
            <p:cNvSpPr txBox="1"/>
            <p:nvPr/>
          </p:nvSpPr>
          <p:spPr>
            <a:xfrm>
              <a:off x="5595060" y="2022646"/>
              <a:ext cx="717891" cy="3806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100" dirty="0"/>
                <a:t>脛骨</a:t>
              </a:r>
            </a:p>
          </p:txBody>
        </p:sp>
        <p:cxnSp>
          <p:nvCxnSpPr>
            <p:cNvPr id="61" name="直線コネクタ 60">
              <a:extLst>
                <a:ext uri="{FF2B5EF4-FFF2-40B4-BE49-F238E27FC236}">
                  <a16:creationId xmlns:a16="http://schemas.microsoft.com/office/drawing/2014/main" id="{911BBC00-82F9-0E4B-91D3-048C15BF1C33}"/>
                </a:ext>
              </a:extLst>
            </p:cNvPr>
            <p:cNvCxnSpPr>
              <a:cxnSpLocks/>
              <a:endCxn id="60" idx="1"/>
            </p:cNvCxnSpPr>
            <p:nvPr/>
          </p:nvCxnSpPr>
          <p:spPr>
            <a:xfrm flipV="1">
              <a:off x="5135880" y="2212975"/>
              <a:ext cx="459180" cy="7128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テキスト ボックス 61">
              <a:extLst>
                <a:ext uri="{FF2B5EF4-FFF2-40B4-BE49-F238E27FC236}">
                  <a16:creationId xmlns:a16="http://schemas.microsoft.com/office/drawing/2014/main" id="{2EBDB39A-C814-A143-9271-B64945B5AD31}"/>
                </a:ext>
              </a:extLst>
            </p:cNvPr>
            <p:cNvSpPr txBox="1"/>
            <p:nvPr/>
          </p:nvSpPr>
          <p:spPr>
            <a:xfrm>
              <a:off x="5547665" y="2736568"/>
              <a:ext cx="765286" cy="3806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100" dirty="0"/>
                <a:t>距骨</a:t>
              </a:r>
            </a:p>
          </p:txBody>
        </p:sp>
        <p:cxnSp>
          <p:nvCxnSpPr>
            <p:cNvPr id="63" name="直線コネクタ 62">
              <a:extLst>
                <a:ext uri="{FF2B5EF4-FFF2-40B4-BE49-F238E27FC236}">
                  <a16:creationId xmlns:a16="http://schemas.microsoft.com/office/drawing/2014/main" id="{9FD8D742-EDA1-1044-AB6A-393E04A8E27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35880" y="2867373"/>
              <a:ext cx="459180" cy="3569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テキスト ボックス 4">
            <a:extLst>
              <a:ext uri="{FF2B5EF4-FFF2-40B4-BE49-F238E27FC236}">
                <a16:creationId xmlns:a16="http://schemas.microsoft.com/office/drawing/2014/main" id="{A0B133A7-3C7D-C842-8DAF-955E0B29E179}"/>
              </a:ext>
            </a:extLst>
          </p:cNvPr>
          <p:cNvSpPr txBox="1"/>
          <p:nvPr/>
        </p:nvSpPr>
        <p:spPr>
          <a:xfrm>
            <a:off x="372987" y="5365296"/>
            <a:ext cx="6324145" cy="2899207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32322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ja-JP" sz="1200" kern="1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RICE</a:t>
            </a:r>
            <a:r>
              <a:rPr lang="ja-JP" altLang="en-US" sz="1200" kern="1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処置</a:t>
            </a:r>
            <a:endParaRPr lang="en-US" altLang="ja-JP" sz="1200" kern="100" dirty="0">
              <a:solidFill>
                <a:schemeClr val="tx1"/>
              </a:solidFill>
              <a:latin typeface="Hiragino Sans W4" panose="020B0400000000000000" pitchFamily="34" charset="-128"/>
              <a:ea typeface="Hiragino Sans W4" panose="020B0400000000000000" pitchFamily="34" charset="-128"/>
              <a:cs typeface="Times New Roman" panose="02020603050405020304" pitchFamily="18" charset="0"/>
            </a:endParaRPr>
          </a:p>
          <a:p>
            <a:pPr defTabSz="932322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1200" kern="1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　捻挫や打撲、肉ばなれなど突発的なケガに対する基本の応急手当のこと。</a:t>
            </a:r>
            <a:r>
              <a:rPr lang="ja-JP" altLang="ja-JP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RICE</a:t>
            </a: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処置の「</a:t>
            </a:r>
            <a:r>
              <a:rPr lang="en-US" altLang="ja-JP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RICE</a:t>
            </a: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」は、</a:t>
            </a:r>
            <a:r>
              <a:rPr lang="ja-JP" altLang="ja-JP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Rest（安静）、Ice（</a:t>
            </a: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冷却</a:t>
            </a:r>
            <a:r>
              <a:rPr lang="ja-JP" altLang="ja-JP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）、Coｍpression（圧迫）、Elevation(挙上)の４つの頭文字を並べたもの</a:t>
            </a: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である。痛みをやわらげ、腫れや内出血を最小限に抑えるためのケガ直後の応急手当の方法。ケガ直後の徹底的な</a:t>
            </a:r>
            <a:r>
              <a:rPr lang="en-US" altLang="ja-JP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RICE</a:t>
            </a: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処置により、以後の経過回復が大きく変わる。</a:t>
            </a:r>
            <a:endParaRPr lang="en-US" altLang="ja-JP" sz="1200" dirty="0">
              <a:solidFill>
                <a:schemeClr val="tx1"/>
              </a:solidFill>
              <a:latin typeface="Hiragino Sans W4" panose="020B0400000000000000" pitchFamily="34" charset="-128"/>
              <a:ea typeface="Hiragino Sans W4" panose="020B0400000000000000" pitchFamily="34" charset="-128"/>
              <a:cs typeface="Arial" panose="020B0604020202020204" pitchFamily="34" charset="0"/>
            </a:endParaRPr>
          </a:p>
          <a:p>
            <a:pPr defTabSz="932322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　アイシング時間の目安は、</a:t>
            </a:r>
            <a:r>
              <a:rPr lang="en-US" altLang="ja-JP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1</a:t>
            </a: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回</a:t>
            </a:r>
            <a:r>
              <a:rPr lang="en-US" altLang="ja-JP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10</a:t>
            </a: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～</a:t>
            </a:r>
            <a:r>
              <a:rPr lang="en-US" altLang="ja-JP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20</a:t>
            </a: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分程度。アイシング後</a:t>
            </a:r>
            <a:r>
              <a:rPr lang="en-US" altLang="ja-JP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40</a:t>
            </a: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分程度経過して、腫れや痛みがあれば再度アイシングを繰り返し実施する。</a:t>
            </a:r>
            <a:endParaRPr lang="en-US" altLang="ja-JP" sz="1200" dirty="0">
              <a:solidFill>
                <a:schemeClr val="tx1"/>
              </a:solidFill>
              <a:latin typeface="Hiragino Sans W4" panose="020B0400000000000000" pitchFamily="34" charset="-128"/>
              <a:ea typeface="Hiragino Sans W4" panose="020B0400000000000000" pitchFamily="34" charset="-128"/>
              <a:cs typeface="Arial" panose="020B0604020202020204" pitchFamily="34" charset="0"/>
            </a:endParaRPr>
          </a:p>
          <a:p>
            <a:pPr defTabSz="932322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　</a:t>
            </a:r>
            <a:r>
              <a:rPr lang="en-US" altLang="ja-JP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RICE</a:t>
            </a: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処置は、治療ではなくあくまで応急手当である。「痛みや腫れが改善しない」</a:t>
            </a:r>
            <a:endParaRPr lang="en-US" altLang="ja-JP" sz="1200" dirty="0">
              <a:solidFill>
                <a:schemeClr val="tx1"/>
              </a:solidFill>
              <a:latin typeface="Hiragino Sans W4" panose="020B0400000000000000" pitchFamily="34" charset="-128"/>
              <a:ea typeface="Hiragino Sans W4" panose="020B0400000000000000" pitchFamily="34" charset="-128"/>
              <a:cs typeface="Arial" panose="020B0604020202020204" pitchFamily="34" charset="0"/>
            </a:endParaRPr>
          </a:p>
          <a:p>
            <a:pPr defTabSz="932322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「日常生活に支障がある」場合は、必ず医療機関を受診する必要がある。</a:t>
            </a:r>
            <a:endParaRPr lang="en-US" altLang="ja-JP" sz="1200" dirty="0">
              <a:solidFill>
                <a:schemeClr val="tx1"/>
              </a:solidFill>
              <a:latin typeface="Hiragino Sans W4" panose="020B0400000000000000" pitchFamily="34" charset="-128"/>
              <a:ea typeface="Hiragino Sans W4" panose="020B0400000000000000" pitchFamily="34" charset="-128"/>
              <a:cs typeface="Arial" panose="020B0604020202020204" pitchFamily="34" charset="0"/>
            </a:endParaRPr>
          </a:p>
          <a:p>
            <a:pPr defTabSz="932322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altLang="ja-JP" sz="1200" dirty="0">
              <a:solidFill>
                <a:schemeClr val="tx1"/>
              </a:solidFill>
              <a:latin typeface="Hiragino Sans W4" panose="020B0400000000000000" pitchFamily="34" charset="-128"/>
              <a:ea typeface="Hiragino Sans W4" panose="020B0400000000000000" pitchFamily="34" charset="-128"/>
              <a:cs typeface="Arial" panose="020B0604020202020204" pitchFamily="34" charset="0"/>
            </a:endParaRPr>
          </a:p>
        </p:txBody>
      </p:sp>
      <p:grpSp>
        <p:nvGrpSpPr>
          <p:cNvPr id="65" name="グループ化 64">
            <a:extLst>
              <a:ext uri="{FF2B5EF4-FFF2-40B4-BE49-F238E27FC236}">
                <a16:creationId xmlns:a16="http://schemas.microsoft.com/office/drawing/2014/main" id="{B0E01FAE-B671-8A45-B1F2-8388B2C39583}"/>
              </a:ext>
            </a:extLst>
          </p:cNvPr>
          <p:cNvGrpSpPr/>
          <p:nvPr/>
        </p:nvGrpSpPr>
        <p:grpSpPr>
          <a:xfrm>
            <a:off x="3018093" y="8284407"/>
            <a:ext cx="1226354" cy="1211334"/>
            <a:chOff x="4867969" y="697525"/>
            <a:chExt cx="1226354" cy="1211334"/>
          </a:xfrm>
        </p:grpSpPr>
        <p:pic>
          <p:nvPicPr>
            <p:cNvPr id="66" name="図 65">
              <a:extLst>
                <a:ext uri="{FF2B5EF4-FFF2-40B4-BE49-F238E27FC236}">
                  <a16:creationId xmlns:a16="http://schemas.microsoft.com/office/drawing/2014/main" id="{9CDE114F-5672-814A-91EA-E9D7EE8EDA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8378" y="1181385"/>
              <a:ext cx="719611" cy="698850"/>
            </a:xfrm>
            <a:prstGeom prst="rect">
              <a:avLst/>
            </a:prstGeom>
          </p:spPr>
        </p:pic>
        <p:grpSp>
          <p:nvGrpSpPr>
            <p:cNvPr id="67" name="グループ化 66">
              <a:extLst>
                <a:ext uri="{FF2B5EF4-FFF2-40B4-BE49-F238E27FC236}">
                  <a16:creationId xmlns:a16="http://schemas.microsoft.com/office/drawing/2014/main" id="{DBC45174-30A7-344B-881B-2399EC326CFC}"/>
                </a:ext>
              </a:extLst>
            </p:cNvPr>
            <p:cNvGrpSpPr/>
            <p:nvPr/>
          </p:nvGrpSpPr>
          <p:grpSpPr>
            <a:xfrm>
              <a:off x="4867969" y="697525"/>
              <a:ext cx="1226354" cy="1211334"/>
              <a:chOff x="4379786" y="2333898"/>
              <a:chExt cx="1226354" cy="1211334"/>
            </a:xfrm>
          </p:grpSpPr>
          <p:grpSp>
            <p:nvGrpSpPr>
              <p:cNvPr id="68" name="グループ化 67">
                <a:extLst>
                  <a:ext uri="{FF2B5EF4-FFF2-40B4-BE49-F238E27FC236}">
                    <a16:creationId xmlns:a16="http://schemas.microsoft.com/office/drawing/2014/main" id="{0DE27E62-97B4-0F42-B8C9-E4F27949CE2D}"/>
                  </a:ext>
                </a:extLst>
              </p:cNvPr>
              <p:cNvGrpSpPr/>
              <p:nvPr/>
            </p:nvGrpSpPr>
            <p:grpSpPr>
              <a:xfrm>
                <a:off x="4379786" y="2333898"/>
                <a:ext cx="1226354" cy="1211334"/>
                <a:chOff x="5386276" y="692830"/>
                <a:chExt cx="1226354" cy="1211334"/>
              </a:xfrm>
            </p:grpSpPr>
            <p:pic>
              <p:nvPicPr>
                <p:cNvPr id="70" name="図 69">
                  <a:extLst>
                    <a:ext uri="{FF2B5EF4-FFF2-40B4-BE49-F238E27FC236}">
                      <a16:creationId xmlns:a16="http://schemas.microsoft.com/office/drawing/2014/main" id="{136D95D6-8ED1-0843-B80D-CF024C0668B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/>
                <a:srcRect l="51808" t="52607" r="-1311" b="26972"/>
                <a:stretch/>
              </p:blipFill>
              <p:spPr>
                <a:xfrm>
                  <a:off x="5386276" y="692830"/>
                  <a:ext cx="1226354" cy="432227"/>
                </a:xfrm>
                <a:prstGeom prst="rect">
                  <a:avLst/>
                </a:prstGeom>
              </p:spPr>
            </p:pic>
            <p:grpSp>
              <p:nvGrpSpPr>
                <p:cNvPr id="71" name="グループ化 70">
                  <a:extLst>
                    <a:ext uri="{FF2B5EF4-FFF2-40B4-BE49-F238E27FC236}">
                      <a16:creationId xmlns:a16="http://schemas.microsoft.com/office/drawing/2014/main" id="{ECD9C481-53E5-2F40-B189-646194FD8661}"/>
                    </a:ext>
                  </a:extLst>
                </p:cNvPr>
                <p:cNvGrpSpPr/>
                <p:nvPr/>
              </p:nvGrpSpPr>
              <p:grpSpPr>
                <a:xfrm>
                  <a:off x="5595888" y="1132498"/>
                  <a:ext cx="772992" cy="771666"/>
                  <a:chOff x="5045951" y="779641"/>
                  <a:chExt cx="772992" cy="771666"/>
                </a:xfrm>
              </p:grpSpPr>
              <p:grpSp>
                <p:nvGrpSpPr>
                  <p:cNvPr id="72" name="グループ化 71">
                    <a:extLst>
                      <a:ext uri="{FF2B5EF4-FFF2-40B4-BE49-F238E27FC236}">
                        <a16:creationId xmlns:a16="http://schemas.microsoft.com/office/drawing/2014/main" id="{A85A8EB9-E31C-924B-A1D9-2F31FB15F98A}"/>
                      </a:ext>
                    </a:extLst>
                  </p:cNvPr>
                  <p:cNvGrpSpPr/>
                  <p:nvPr/>
                </p:nvGrpSpPr>
                <p:grpSpPr>
                  <a:xfrm>
                    <a:off x="5045951" y="779641"/>
                    <a:ext cx="142792" cy="769323"/>
                    <a:chOff x="5045951" y="779641"/>
                    <a:chExt cx="142792" cy="769323"/>
                  </a:xfrm>
                </p:grpSpPr>
                <p:sp>
                  <p:nvSpPr>
                    <p:cNvPr id="76" name="L 字 75">
                      <a:extLst>
                        <a:ext uri="{FF2B5EF4-FFF2-40B4-BE49-F238E27FC236}">
                          <a16:creationId xmlns:a16="http://schemas.microsoft.com/office/drawing/2014/main" id="{35278752-CB92-4141-A5F8-220154ED92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45951" y="1406172"/>
                      <a:ext cx="140853" cy="142792"/>
                    </a:xfrm>
                    <a:prstGeom prst="corner">
                      <a:avLst>
                        <a:gd name="adj1" fmla="val 20440"/>
                        <a:gd name="adj2" fmla="val 19096"/>
                      </a:avLst>
                    </a:prstGeom>
                    <a:solidFill>
                      <a:srgbClr val="7030A0"/>
                    </a:solidFill>
                    <a:ln w="12700" cap="flat">
                      <a:solidFill>
                        <a:srgbClr val="7030A0"/>
                      </a:solidFill>
                      <a:prstDash val="solid"/>
                      <a:miter lim="8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45719" tIns="45719" rIns="45719" bIns="45719" numCol="1" spcCol="38100" rtlCol="0" anchor="ctr">
                      <a:spAutoFit/>
                    </a:bodyPr>
                    <a:lstStyle/>
                    <a:p>
                      <a:pPr marL="0" marR="0" indent="0" algn="l" defTabSz="9144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ja-JP" altLang="en-US" sz="1800" b="0" i="0" u="none" strike="noStrike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p:txBody>
                </p:sp>
                <p:sp>
                  <p:nvSpPr>
                    <p:cNvPr id="77" name="L 字 76">
                      <a:extLst>
                        <a:ext uri="{FF2B5EF4-FFF2-40B4-BE49-F238E27FC236}">
                          <a16:creationId xmlns:a16="http://schemas.microsoft.com/office/drawing/2014/main" id="{2E0C8D0C-9984-1B4B-B8A2-6F7301FEAA0C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5046920" y="778672"/>
                      <a:ext cx="140853" cy="142792"/>
                    </a:xfrm>
                    <a:prstGeom prst="corner">
                      <a:avLst>
                        <a:gd name="adj1" fmla="val 20440"/>
                        <a:gd name="adj2" fmla="val 19096"/>
                      </a:avLst>
                    </a:prstGeom>
                    <a:solidFill>
                      <a:srgbClr val="7030A0"/>
                    </a:solidFill>
                    <a:ln w="12700" cap="flat">
                      <a:solidFill>
                        <a:srgbClr val="7030A0"/>
                      </a:solidFill>
                      <a:prstDash val="solid"/>
                      <a:miter lim="8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45719" tIns="45719" rIns="45719" bIns="45719" numCol="1" spcCol="38100" rtlCol="0" anchor="ctr">
                      <a:spAutoFit/>
                    </a:bodyPr>
                    <a:lstStyle/>
                    <a:p>
                      <a:pPr marL="0" marR="0" indent="0" algn="l" defTabSz="9144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ja-JP" altLang="en-US" sz="1800" b="0" i="0" u="none" strike="noStrike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p:txBody>
                </p:sp>
              </p:grpSp>
              <p:grpSp>
                <p:nvGrpSpPr>
                  <p:cNvPr id="73" name="グループ化 72">
                    <a:extLst>
                      <a:ext uri="{FF2B5EF4-FFF2-40B4-BE49-F238E27FC236}">
                        <a16:creationId xmlns:a16="http://schemas.microsoft.com/office/drawing/2014/main" id="{6E82CC06-F4B0-364E-A50F-3B58179044A6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5664993" y="781984"/>
                    <a:ext cx="153950" cy="769323"/>
                    <a:chOff x="5045951" y="779641"/>
                    <a:chExt cx="142792" cy="769323"/>
                  </a:xfrm>
                </p:grpSpPr>
                <p:sp>
                  <p:nvSpPr>
                    <p:cNvPr id="74" name="L 字 73">
                      <a:extLst>
                        <a:ext uri="{FF2B5EF4-FFF2-40B4-BE49-F238E27FC236}">
                          <a16:creationId xmlns:a16="http://schemas.microsoft.com/office/drawing/2014/main" id="{7B85BD12-17A0-5C49-8324-7F692E6E305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45951" y="1406172"/>
                      <a:ext cx="140853" cy="142792"/>
                    </a:xfrm>
                    <a:prstGeom prst="corner">
                      <a:avLst>
                        <a:gd name="adj1" fmla="val 20440"/>
                        <a:gd name="adj2" fmla="val 19096"/>
                      </a:avLst>
                    </a:prstGeom>
                    <a:solidFill>
                      <a:srgbClr val="7030A0"/>
                    </a:solidFill>
                    <a:ln w="12700" cap="flat">
                      <a:solidFill>
                        <a:srgbClr val="7030A0"/>
                      </a:solidFill>
                      <a:prstDash val="solid"/>
                      <a:miter lim="8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45719" tIns="45719" rIns="45719" bIns="45719" numCol="1" spcCol="38100" rtlCol="0" anchor="ctr">
                      <a:spAutoFit/>
                    </a:bodyPr>
                    <a:lstStyle/>
                    <a:p>
                      <a:pPr marL="0" marR="0" indent="0" algn="l" defTabSz="9144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ja-JP" altLang="en-US" sz="1800" b="0" i="0" u="none" strike="noStrike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p:txBody>
                </p:sp>
                <p:sp>
                  <p:nvSpPr>
                    <p:cNvPr id="75" name="L 字 74">
                      <a:extLst>
                        <a:ext uri="{FF2B5EF4-FFF2-40B4-BE49-F238E27FC236}">
                          <a16:creationId xmlns:a16="http://schemas.microsoft.com/office/drawing/2014/main" id="{DFBB067D-60AE-0D45-AFF3-806CF02FD111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5046920" y="778672"/>
                      <a:ext cx="140853" cy="142792"/>
                    </a:xfrm>
                    <a:prstGeom prst="corner">
                      <a:avLst>
                        <a:gd name="adj1" fmla="val 20440"/>
                        <a:gd name="adj2" fmla="val 19096"/>
                      </a:avLst>
                    </a:prstGeom>
                    <a:solidFill>
                      <a:srgbClr val="7030A0"/>
                    </a:solidFill>
                    <a:ln w="12700" cap="flat">
                      <a:solidFill>
                        <a:srgbClr val="7030A0"/>
                      </a:solidFill>
                      <a:prstDash val="solid"/>
                      <a:miter lim="8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45719" tIns="45719" rIns="45719" bIns="45719" numCol="1" spcCol="38100" rtlCol="0" anchor="ctr">
                      <a:spAutoFit/>
                    </a:bodyPr>
                    <a:lstStyle/>
                    <a:p>
                      <a:pPr marL="0" marR="0" indent="0" algn="l" defTabSz="9144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ja-JP" altLang="en-US" sz="1800" b="0" i="0" u="none" strike="noStrike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p:txBody>
                </p:sp>
              </p:grpSp>
            </p:grpSp>
          </p:grpSp>
          <p:sp>
            <p:nvSpPr>
              <p:cNvPr id="69" name="テキスト ボックス 68">
                <a:extLst>
                  <a:ext uri="{FF2B5EF4-FFF2-40B4-BE49-F238E27FC236}">
                    <a16:creationId xmlns:a16="http://schemas.microsoft.com/office/drawing/2014/main" id="{B8B54585-71E2-9A46-AE12-CFD4F31F1FF1}"/>
                  </a:ext>
                </a:extLst>
              </p:cNvPr>
              <p:cNvSpPr txBox="1"/>
              <p:nvPr/>
            </p:nvSpPr>
            <p:spPr>
              <a:xfrm>
                <a:off x="4603482" y="2380148"/>
                <a:ext cx="930589" cy="33855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ja-JP" altLang="en-US" sz="800">
                    <a:solidFill>
                      <a:schemeClr val="tx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</a:rPr>
                  <a:t>アイスパック</a:t>
                </a:r>
                <a:endParaRPr lang="en-US" altLang="ja-JP" sz="800" dirty="0">
                  <a:solidFill>
                    <a:schemeClr val="tx1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</a:endParaRPr>
              </a:p>
              <a:p>
                <a:pPr algn="ctr"/>
                <a:r>
                  <a:rPr lang="ja-JP" altLang="en-US" sz="800">
                    <a:solidFill>
                      <a:schemeClr val="tx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</a:rPr>
                  <a:t>の作り方</a:t>
                </a:r>
              </a:p>
            </p:txBody>
          </p:sp>
        </p:grpSp>
      </p:grpSp>
      <p:grpSp>
        <p:nvGrpSpPr>
          <p:cNvPr id="78" name="グループ化 77">
            <a:extLst>
              <a:ext uri="{FF2B5EF4-FFF2-40B4-BE49-F238E27FC236}">
                <a16:creationId xmlns:a16="http://schemas.microsoft.com/office/drawing/2014/main" id="{F0E332F4-EDB0-C649-80DD-E85FBAB9F5D1}"/>
              </a:ext>
            </a:extLst>
          </p:cNvPr>
          <p:cNvGrpSpPr/>
          <p:nvPr/>
        </p:nvGrpSpPr>
        <p:grpSpPr>
          <a:xfrm>
            <a:off x="4627849" y="8240467"/>
            <a:ext cx="1392499" cy="1252931"/>
            <a:chOff x="4180541" y="193499"/>
            <a:chExt cx="1392499" cy="1252931"/>
          </a:xfrm>
        </p:grpSpPr>
        <p:pic>
          <p:nvPicPr>
            <p:cNvPr id="79" name="図 78">
              <a:extLst>
                <a:ext uri="{FF2B5EF4-FFF2-40B4-BE49-F238E27FC236}">
                  <a16:creationId xmlns:a16="http://schemas.microsoft.com/office/drawing/2014/main" id="{DBF0A50B-7C10-EC41-A8EA-14DF2E671DD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7413" y="706769"/>
              <a:ext cx="698850" cy="698850"/>
            </a:xfrm>
            <a:prstGeom prst="rect">
              <a:avLst/>
            </a:prstGeom>
          </p:spPr>
        </p:pic>
        <p:grpSp>
          <p:nvGrpSpPr>
            <p:cNvPr id="80" name="グループ化 79">
              <a:extLst>
                <a:ext uri="{FF2B5EF4-FFF2-40B4-BE49-F238E27FC236}">
                  <a16:creationId xmlns:a16="http://schemas.microsoft.com/office/drawing/2014/main" id="{93408920-AAFE-CA4B-9E1F-80C8C0391288}"/>
                </a:ext>
              </a:extLst>
            </p:cNvPr>
            <p:cNvGrpSpPr/>
            <p:nvPr/>
          </p:nvGrpSpPr>
          <p:grpSpPr>
            <a:xfrm>
              <a:off x="4180541" y="193499"/>
              <a:ext cx="1392499" cy="1252931"/>
              <a:chOff x="4307990" y="2292301"/>
              <a:chExt cx="1392499" cy="1252931"/>
            </a:xfrm>
          </p:grpSpPr>
          <p:grpSp>
            <p:nvGrpSpPr>
              <p:cNvPr id="81" name="グループ化 80">
                <a:extLst>
                  <a:ext uri="{FF2B5EF4-FFF2-40B4-BE49-F238E27FC236}">
                    <a16:creationId xmlns:a16="http://schemas.microsoft.com/office/drawing/2014/main" id="{29E9E47F-6098-D948-B3A2-D01911150043}"/>
                  </a:ext>
                </a:extLst>
              </p:cNvPr>
              <p:cNvGrpSpPr/>
              <p:nvPr/>
            </p:nvGrpSpPr>
            <p:grpSpPr>
              <a:xfrm>
                <a:off x="4307990" y="2292301"/>
                <a:ext cx="1392499" cy="1252931"/>
                <a:chOff x="5314480" y="651233"/>
                <a:chExt cx="1392499" cy="1252931"/>
              </a:xfrm>
            </p:grpSpPr>
            <p:pic>
              <p:nvPicPr>
                <p:cNvPr id="83" name="図 82">
                  <a:extLst>
                    <a:ext uri="{FF2B5EF4-FFF2-40B4-BE49-F238E27FC236}">
                      <a16:creationId xmlns:a16="http://schemas.microsoft.com/office/drawing/2014/main" id="{3545F2A7-4D75-4147-A871-EC1E0154EF7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8"/>
                <a:srcRect l="52122" t="52035" r="-1625" b="25899"/>
                <a:stretch/>
              </p:blipFill>
              <p:spPr>
                <a:xfrm>
                  <a:off x="5314480" y="651233"/>
                  <a:ext cx="1392499" cy="513520"/>
                </a:xfrm>
                <a:prstGeom prst="rect">
                  <a:avLst/>
                </a:prstGeom>
              </p:spPr>
            </p:pic>
            <p:grpSp>
              <p:nvGrpSpPr>
                <p:cNvPr id="84" name="グループ化 83">
                  <a:extLst>
                    <a:ext uri="{FF2B5EF4-FFF2-40B4-BE49-F238E27FC236}">
                      <a16:creationId xmlns:a16="http://schemas.microsoft.com/office/drawing/2014/main" id="{BB31BC77-DD00-164D-9A13-DDC7887708BD}"/>
                    </a:ext>
                  </a:extLst>
                </p:cNvPr>
                <p:cNvGrpSpPr/>
                <p:nvPr/>
              </p:nvGrpSpPr>
              <p:grpSpPr>
                <a:xfrm>
                  <a:off x="5595888" y="1132498"/>
                  <a:ext cx="772992" cy="771666"/>
                  <a:chOff x="5045951" y="779641"/>
                  <a:chExt cx="772992" cy="771666"/>
                </a:xfrm>
              </p:grpSpPr>
              <p:grpSp>
                <p:nvGrpSpPr>
                  <p:cNvPr id="85" name="グループ化 84">
                    <a:extLst>
                      <a:ext uri="{FF2B5EF4-FFF2-40B4-BE49-F238E27FC236}">
                        <a16:creationId xmlns:a16="http://schemas.microsoft.com/office/drawing/2014/main" id="{34D25EE4-2EE3-6B44-9681-B08E5BB264FC}"/>
                      </a:ext>
                    </a:extLst>
                  </p:cNvPr>
                  <p:cNvGrpSpPr/>
                  <p:nvPr/>
                </p:nvGrpSpPr>
                <p:grpSpPr>
                  <a:xfrm>
                    <a:off x="5045951" y="779641"/>
                    <a:ext cx="142792" cy="769323"/>
                    <a:chOff x="5045951" y="779641"/>
                    <a:chExt cx="142792" cy="769323"/>
                  </a:xfrm>
                </p:grpSpPr>
                <p:sp>
                  <p:nvSpPr>
                    <p:cNvPr id="89" name="L 字 88">
                      <a:extLst>
                        <a:ext uri="{FF2B5EF4-FFF2-40B4-BE49-F238E27FC236}">
                          <a16:creationId xmlns:a16="http://schemas.microsoft.com/office/drawing/2014/main" id="{D3AFA318-B980-6445-A6AE-EF2D3EF1B1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45951" y="1406172"/>
                      <a:ext cx="140853" cy="142792"/>
                    </a:xfrm>
                    <a:prstGeom prst="corner">
                      <a:avLst>
                        <a:gd name="adj1" fmla="val 20440"/>
                        <a:gd name="adj2" fmla="val 19096"/>
                      </a:avLst>
                    </a:prstGeom>
                    <a:solidFill>
                      <a:srgbClr val="7030A0"/>
                    </a:solidFill>
                    <a:ln w="12700" cap="flat">
                      <a:solidFill>
                        <a:srgbClr val="7030A0"/>
                      </a:solidFill>
                      <a:prstDash val="solid"/>
                      <a:miter lim="8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45719" tIns="45719" rIns="45719" bIns="45719" numCol="1" spcCol="38100" rtlCol="0" anchor="ctr">
                      <a:spAutoFit/>
                    </a:bodyPr>
                    <a:lstStyle/>
                    <a:p>
                      <a:pPr marL="0" marR="0" indent="0" algn="l" defTabSz="9144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ja-JP" altLang="en-US" sz="1800" b="0" i="0" u="none" strike="noStrike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p:txBody>
                </p:sp>
                <p:sp>
                  <p:nvSpPr>
                    <p:cNvPr id="90" name="L 字 89">
                      <a:extLst>
                        <a:ext uri="{FF2B5EF4-FFF2-40B4-BE49-F238E27FC236}">
                          <a16:creationId xmlns:a16="http://schemas.microsoft.com/office/drawing/2014/main" id="{3BC672D3-6D4E-434D-976B-EAC8F0E0D231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5046920" y="778672"/>
                      <a:ext cx="140853" cy="142792"/>
                    </a:xfrm>
                    <a:prstGeom prst="corner">
                      <a:avLst>
                        <a:gd name="adj1" fmla="val 20440"/>
                        <a:gd name="adj2" fmla="val 19096"/>
                      </a:avLst>
                    </a:prstGeom>
                    <a:solidFill>
                      <a:srgbClr val="7030A0"/>
                    </a:solidFill>
                    <a:ln w="12700" cap="flat">
                      <a:solidFill>
                        <a:srgbClr val="7030A0"/>
                      </a:solidFill>
                      <a:prstDash val="solid"/>
                      <a:miter lim="8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45719" tIns="45719" rIns="45719" bIns="45719" numCol="1" spcCol="38100" rtlCol="0" anchor="ctr">
                      <a:spAutoFit/>
                    </a:bodyPr>
                    <a:lstStyle/>
                    <a:p>
                      <a:pPr marL="0" marR="0" indent="0" algn="l" defTabSz="9144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ja-JP" altLang="en-US" sz="1800" b="0" i="0" u="none" strike="noStrike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p:txBody>
                </p:sp>
              </p:grpSp>
              <p:grpSp>
                <p:nvGrpSpPr>
                  <p:cNvPr id="86" name="グループ化 85">
                    <a:extLst>
                      <a:ext uri="{FF2B5EF4-FFF2-40B4-BE49-F238E27FC236}">
                        <a16:creationId xmlns:a16="http://schemas.microsoft.com/office/drawing/2014/main" id="{FD90E088-5BA6-D041-BAB3-34EAA5C4AB95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5664993" y="781984"/>
                    <a:ext cx="153950" cy="769323"/>
                    <a:chOff x="5045951" y="779641"/>
                    <a:chExt cx="142792" cy="769323"/>
                  </a:xfrm>
                </p:grpSpPr>
                <p:sp>
                  <p:nvSpPr>
                    <p:cNvPr id="87" name="L 字 86">
                      <a:extLst>
                        <a:ext uri="{FF2B5EF4-FFF2-40B4-BE49-F238E27FC236}">
                          <a16:creationId xmlns:a16="http://schemas.microsoft.com/office/drawing/2014/main" id="{7A2FC866-1016-994A-A2CF-243D1D9D70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45951" y="1406172"/>
                      <a:ext cx="140853" cy="142792"/>
                    </a:xfrm>
                    <a:prstGeom prst="corner">
                      <a:avLst>
                        <a:gd name="adj1" fmla="val 20440"/>
                        <a:gd name="adj2" fmla="val 19096"/>
                      </a:avLst>
                    </a:prstGeom>
                    <a:solidFill>
                      <a:srgbClr val="7030A0"/>
                    </a:solidFill>
                    <a:ln w="12700" cap="flat">
                      <a:solidFill>
                        <a:srgbClr val="7030A0"/>
                      </a:solidFill>
                      <a:prstDash val="solid"/>
                      <a:miter lim="8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45719" tIns="45719" rIns="45719" bIns="45719" numCol="1" spcCol="38100" rtlCol="0" anchor="ctr">
                      <a:spAutoFit/>
                    </a:bodyPr>
                    <a:lstStyle/>
                    <a:p>
                      <a:pPr marL="0" marR="0" indent="0" algn="l" defTabSz="9144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ja-JP" altLang="en-US" sz="1800" b="0" i="0" u="none" strike="noStrike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p:txBody>
                </p:sp>
                <p:sp>
                  <p:nvSpPr>
                    <p:cNvPr id="88" name="L 字 87">
                      <a:extLst>
                        <a:ext uri="{FF2B5EF4-FFF2-40B4-BE49-F238E27FC236}">
                          <a16:creationId xmlns:a16="http://schemas.microsoft.com/office/drawing/2014/main" id="{EA97800D-FB4E-5A45-A972-2EBCE730C1A1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5046920" y="778672"/>
                      <a:ext cx="140853" cy="142792"/>
                    </a:xfrm>
                    <a:prstGeom prst="corner">
                      <a:avLst>
                        <a:gd name="adj1" fmla="val 20440"/>
                        <a:gd name="adj2" fmla="val 19096"/>
                      </a:avLst>
                    </a:prstGeom>
                    <a:solidFill>
                      <a:srgbClr val="7030A0"/>
                    </a:solidFill>
                    <a:ln w="12700" cap="flat">
                      <a:solidFill>
                        <a:srgbClr val="7030A0"/>
                      </a:solidFill>
                      <a:prstDash val="solid"/>
                      <a:miter lim="8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45719" tIns="45719" rIns="45719" bIns="45719" numCol="1" spcCol="38100" rtlCol="0" anchor="ctr">
                      <a:spAutoFit/>
                    </a:bodyPr>
                    <a:lstStyle/>
                    <a:p>
                      <a:pPr marL="0" marR="0" indent="0" algn="l" defTabSz="9144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ja-JP" altLang="en-US" sz="1800" b="0" i="0" u="none" strike="noStrike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p:txBody>
                </p:sp>
              </p:grpSp>
            </p:grpSp>
          </p:grpSp>
          <p:sp>
            <p:nvSpPr>
              <p:cNvPr id="82" name="テキスト ボックス 81">
                <a:extLst>
                  <a:ext uri="{FF2B5EF4-FFF2-40B4-BE49-F238E27FC236}">
                    <a16:creationId xmlns:a16="http://schemas.microsoft.com/office/drawing/2014/main" id="{C7D5FA20-33C5-2740-A5FD-FA56E9883019}"/>
                  </a:ext>
                </a:extLst>
              </p:cNvPr>
              <p:cNvSpPr txBox="1"/>
              <p:nvPr/>
            </p:nvSpPr>
            <p:spPr>
              <a:xfrm>
                <a:off x="4440002" y="2377832"/>
                <a:ext cx="1130746" cy="33855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ja-JP" altLang="en-US" sz="800" dirty="0">
                    <a:latin typeface="Hiragino Sans W4" panose="020B0400000000000000" pitchFamily="34" charset="-128"/>
                    <a:ea typeface="Hiragino Sans W4" panose="020B0400000000000000" pitchFamily="34" charset="-128"/>
                  </a:rPr>
                  <a:t>各部</a:t>
                </a:r>
                <a:r>
                  <a:rPr lang="ja-JP" altLang="en-US" sz="800">
                    <a:latin typeface="Hiragino Sans W4" panose="020B0400000000000000" pitchFamily="34" charset="-128"/>
                    <a:ea typeface="Hiragino Sans W4" panose="020B0400000000000000" pitchFamily="34" charset="-128"/>
                  </a:rPr>
                  <a:t>位の</a:t>
                </a:r>
                <a:endParaRPr lang="en-US" altLang="ja-JP" sz="800" dirty="0">
                  <a:latin typeface="Hiragino Sans W4" panose="020B0400000000000000" pitchFamily="34" charset="-128"/>
                  <a:ea typeface="Hiragino Sans W4" panose="020B0400000000000000" pitchFamily="34" charset="-128"/>
                </a:endParaRPr>
              </a:p>
              <a:p>
                <a:pPr algn="ctr"/>
                <a:r>
                  <a:rPr lang="en-US" altLang="ja-JP" sz="800" dirty="0">
                    <a:latin typeface="Hiragino Sans W4" panose="020B0400000000000000" pitchFamily="34" charset="-128"/>
                    <a:ea typeface="Hiragino Sans W4" panose="020B0400000000000000" pitchFamily="34" charset="-128"/>
                  </a:rPr>
                  <a:t>RICE</a:t>
                </a:r>
                <a:r>
                  <a:rPr lang="ja-JP" altLang="en-US" sz="800" dirty="0">
                    <a:latin typeface="Hiragino Sans W4" panose="020B0400000000000000" pitchFamily="34" charset="-128"/>
                    <a:ea typeface="Hiragino Sans W4" panose="020B0400000000000000" pitchFamily="34" charset="-128"/>
                  </a:rPr>
                  <a:t>処置</a:t>
                </a:r>
                <a:endParaRPr lang="en-US" altLang="ja-JP" sz="800" dirty="0">
                  <a:solidFill>
                    <a:schemeClr val="tx1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</a:endParaRPr>
              </a:p>
            </p:txBody>
          </p:sp>
        </p:grpSp>
      </p:grpSp>
      <p:grpSp>
        <p:nvGrpSpPr>
          <p:cNvPr id="91" name="グループ化 90">
            <a:extLst>
              <a:ext uri="{FF2B5EF4-FFF2-40B4-BE49-F238E27FC236}">
                <a16:creationId xmlns:a16="http://schemas.microsoft.com/office/drawing/2014/main" id="{00A4A33B-8DD4-B84F-859C-AE6E5CBC0416}"/>
              </a:ext>
            </a:extLst>
          </p:cNvPr>
          <p:cNvGrpSpPr/>
          <p:nvPr/>
        </p:nvGrpSpPr>
        <p:grpSpPr>
          <a:xfrm>
            <a:off x="372987" y="5127406"/>
            <a:ext cx="2532383" cy="276999"/>
            <a:chOff x="689815" y="6532284"/>
            <a:chExt cx="1305498" cy="345602"/>
          </a:xfrm>
        </p:grpSpPr>
        <p:sp>
          <p:nvSpPr>
            <p:cNvPr id="92" name="角丸四角形 91">
              <a:extLst>
                <a:ext uri="{FF2B5EF4-FFF2-40B4-BE49-F238E27FC236}">
                  <a16:creationId xmlns:a16="http://schemas.microsoft.com/office/drawing/2014/main" id="{164E40D3-8616-6A45-88CB-28A6486E597F}"/>
                </a:ext>
              </a:extLst>
            </p:cNvPr>
            <p:cNvSpPr/>
            <p:nvPr/>
          </p:nvSpPr>
          <p:spPr>
            <a:xfrm>
              <a:off x="698045" y="6575933"/>
              <a:ext cx="1250617" cy="277000"/>
            </a:xfrm>
            <a:prstGeom prst="roundRect">
              <a:avLst>
                <a:gd name="adj" fmla="val 50000"/>
              </a:avLst>
            </a:prstGeom>
            <a:solidFill>
              <a:srgbClr val="7030A0"/>
            </a:solidFill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800" b="0" i="0" u="none" strike="noStrike" cap="none" spc="0" normalizeH="0" baseline="0">
                <a:ln>
                  <a:noFill/>
                </a:ln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93" name="テキスト ボックス 5">
              <a:extLst>
                <a:ext uri="{FF2B5EF4-FFF2-40B4-BE49-F238E27FC236}">
                  <a16:creationId xmlns:a16="http://schemas.microsoft.com/office/drawing/2014/main" id="{F4B2A6BE-2330-5744-96D5-953D2113EAC1}"/>
                </a:ext>
              </a:extLst>
            </p:cNvPr>
            <p:cNvSpPr txBox="1"/>
            <p:nvPr/>
          </p:nvSpPr>
          <p:spPr>
            <a:xfrm>
              <a:off x="689815" y="6532284"/>
              <a:ext cx="1305498" cy="345602"/>
            </a:xfrm>
            <a:prstGeom prst="rect">
              <a:avLst/>
            </a:prstGeom>
            <a:ln w="12700">
              <a:noFill/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6615" rIns="46615">
              <a:spAutoFit/>
            </a:bodyPr>
            <a:lstStyle/>
            <a:p>
              <a:pPr algn="ctr"/>
              <a:r>
                <a:rPr lang="ja-JP" altLang="en-US" sz="1200">
                  <a:solidFill>
                    <a:schemeClr val="bg1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ご家庭でできる応急手当</a:t>
              </a:r>
              <a:endParaRPr lang="en-US" altLang="ja-JP" sz="1200" dirty="0">
                <a:solidFill>
                  <a:schemeClr val="bg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</p:grpSp>
      <p:cxnSp>
        <p:nvCxnSpPr>
          <p:cNvPr id="94" name="直線コネクタ 93">
            <a:extLst>
              <a:ext uri="{FF2B5EF4-FFF2-40B4-BE49-F238E27FC236}">
                <a16:creationId xmlns:a16="http://schemas.microsoft.com/office/drawing/2014/main" id="{2621CD14-7A3A-844D-8D5C-500AB6AB267E}"/>
              </a:ext>
            </a:extLst>
          </p:cNvPr>
          <p:cNvCxnSpPr>
            <a:cxnSpLocks/>
          </p:cNvCxnSpPr>
          <p:nvPr/>
        </p:nvCxnSpPr>
        <p:spPr>
          <a:xfrm flipH="1">
            <a:off x="1809750" y="4299910"/>
            <a:ext cx="528784" cy="3589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88747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372</Words>
  <Application>Microsoft Macintosh PowerPoint</Application>
  <PresentationFormat>A4 210 x 297 mm</PresentationFormat>
  <Paragraphs>30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Hiragino Sans W4</vt:lpstr>
      <vt:lpstr>游ゴシック</vt:lpstr>
      <vt:lpstr>游ゴシック Light</vt:lpstr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朝比奈 大輔</dc:creator>
  <cp:lastModifiedBy>朝比奈 大輔</cp:lastModifiedBy>
  <cp:revision>2</cp:revision>
  <dcterms:created xsi:type="dcterms:W3CDTF">2023-02-11T08:25:58Z</dcterms:created>
  <dcterms:modified xsi:type="dcterms:W3CDTF">2023-02-11T08:33:48Z</dcterms:modified>
</cp:coreProperties>
</file>