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21624419-8792-BC46-978A-CB320F2C5B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44" y="3555525"/>
            <a:ext cx="1374009" cy="137400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7C9991C-A4D4-D143-91C7-81036C4D05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962" y="3523964"/>
            <a:ext cx="1452687" cy="1452687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A8EB790-C318-7E4B-9F26-827C4DB4CFD5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17DC2AA-B832-9C4E-A71F-CBF9C79D0D7E}"/>
              </a:ext>
            </a:extLst>
          </p:cNvPr>
          <p:cNvGrpSpPr/>
          <p:nvPr/>
        </p:nvGrpSpPr>
        <p:grpSpPr>
          <a:xfrm>
            <a:off x="393295" y="808199"/>
            <a:ext cx="3035705" cy="277892"/>
            <a:chOff x="422132" y="2622207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8" name="L 字 7">
              <a:extLst>
                <a:ext uri="{FF2B5EF4-FFF2-40B4-BE49-F238E27FC236}">
                  <a16:creationId xmlns:a16="http://schemas.microsoft.com/office/drawing/2014/main" id="{7AA8DCFC-3E1F-BC4B-BE98-8AD7E993166C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58F3019-7A98-FF4E-B3D4-8D0C9D71DF12}"/>
                </a:ext>
              </a:extLst>
            </p:cNvPr>
            <p:cNvSpPr txBox="1"/>
            <p:nvPr/>
          </p:nvSpPr>
          <p:spPr>
            <a:xfrm>
              <a:off x="422132" y="2622207"/>
              <a:ext cx="270672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4B1B751-A35F-544A-AD3C-8EF591921D08}"/>
              </a:ext>
            </a:extLst>
          </p:cNvPr>
          <p:cNvSpPr txBox="1"/>
          <p:nvPr/>
        </p:nvSpPr>
        <p:spPr>
          <a:xfrm>
            <a:off x="618479" y="752321"/>
            <a:ext cx="2794652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足</a:t>
            </a:r>
            <a:r>
              <a:rPr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首</a:t>
            </a: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のケガ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2302504-CB49-0643-811D-94261722BFE5}"/>
              </a:ext>
            </a:extLst>
          </p:cNvPr>
          <p:cNvGrpSpPr/>
          <p:nvPr/>
        </p:nvGrpSpPr>
        <p:grpSpPr>
          <a:xfrm>
            <a:off x="4164617" y="3229353"/>
            <a:ext cx="1079205" cy="276999"/>
            <a:chOff x="691098" y="6561062"/>
            <a:chExt cx="1257564" cy="320252"/>
          </a:xfrm>
        </p:grpSpPr>
        <p:sp>
          <p:nvSpPr>
            <p:cNvPr id="12" name="角丸四角形 11">
              <a:extLst>
                <a:ext uri="{FF2B5EF4-FFF2-40B4-BE49-F238E27FC236}">
                  <a16:creationId xmlns:a16="http://schemas.microsoft.com/office/drawing/2014/main" id="{B543A3B2-5D8D-CB40-B1D4-B7E4E1303A86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" name="テキスト ボックス 5">
              <a:extLst>
                <a:ext uri="{FF2B5EF4-FFF2-40B4-BE49-F238E27FC236}">
                  <a16:creationId xmlns:a16="http://schemas.microsoft.com/office/drawing/2014/main" id="{A04800A6-D224-5248-9202-1EAB55D78820}"/>
                </a:ext>
              </a:extLst>
            </p:cNvPr>
            <p:cNvSpPr txBox="1"/>
            <p:nvPr/>
          </p:nvSpPr>
          <p:spPr>
            <a:xfrm>
              <a:off x="691098" y="6561062"/>
              <a:ext cx="1241379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右足正面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C0CB0EB9-139C-3849-80CC-38DEC528ADAB}"/>
              </a:ext>
            </a:extLst>
          </p:cNvPr>
          <p:cNvGrpSpPr/>
          <p:nvPr/>
        </p:nvGrpSpPr>
        <p:grpSpPr>
          <a:xfrm>
            <a:off x="1868885" y="3203827"/>
            <a:ext cx="1120340" cy="276999"/>
            <a:chOff x="647820" y="6554814"/>
            <a:chExt cx="1305498" cy="320252"/>
          </a:xfrm>
        </p:grpSpPr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57D6F38B-A78B-854C-BF64-384E1D350E62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テキスト ボックス 5">
              <a:extLst>
                <a:ext uri="{FF2B5EF4-FFF2-40B4-BE49-F238E27FC236}">
                  <a16:creationId xmlns:a16="http://schemas.microsoft.com/office/drawing/2014/main" id="{DE2ED98C-8A57-BE47-9793-7AC30C590798}"/>
                </a:ext>
              </a:extLst>
            </p:cNvPr>
            <p:cNvSpPr txBox="1"/>
            <p:nvPr/>
          </p:nvSpPr>
          <p:spPr>
            <a:xfrm>
              <a:off x="647820" y="6554814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右足外側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36F3AE7-6E17-6746-998B-2A651F3F59BB}"/>
              </a:ext>
            </a:extLst>
          </p:cNvPr>
          <p:cNvGrpSpPr/>
          <p:nvPr/>
        </p:nvGrpSpPr>
        <p:grpSpPr>
          <a:xfrm>
            <a:off x="393956" y="8301439"/>
            <a:ext cx="2329507" cy="1410530"/>
            <a:chOff x="6069033" y="2063118"/>
            <a:chExt cx="2374965" cy="1526195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E23285CA-F7FE-144C-83D8-EA8DB5CADE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69"/>
            <a:stretch/>
          </p:blipFill>
          <p:spPr>
            <a:xfrm>
              <a:off x="6280165" y="2063118"/>
              <a:ext cx="2100156" cy="1403916"/>
            </a:xfrm>
            <a:prstGeom prst="rect">
              <a:avLst/>
            </a:prstGeom>
          </p:spPr>
        </p:pic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E583D823-2BBD-6E42-88B3-D0A73B1DCD69}"/>
                </a:ext>
              </a:extLst>
            </p:cNvPr>
            <p:cNvGrpSpPr/>
            <p:nvPr/>
          </p:nvGrpSpPr>
          <p:grpSpPr>
            <a:xfrm>
              <a:off x="7464757" y="2271827"/>
              <a:ext cx="955254" cy="249760"/>
              <a:chOff x="8614493" y="2595926"/>
              <a:chExt cx="955254" cy="249760"/>
            </a:xfrm>
          </p:grpSpPr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E3DED462-0B96-3349-B889-D076B9122D63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703378" cy="198022"/>
                <a:chOff x="647820" y="6554814"/>
                <a:chExt cx="1508277" cy="320252"/>
              </a:xfrm>
            </p:grpSpPr>
            <p:sp>
              <p:nvSpPr>
                <p:cNvPr id="41" name="角丸四角形 40">
                  <a:extLst>
                    <a:ext uri="{FF2B5EF4-FFF2-40B4-BE49-F238E27FC236}">
                      <a16:creationId xmlns:a16="http://schemas.microsoft.com/office/drawing/2014/main" id="{56B67911-2BF7-334F-9574-C6BF849BB1DC}"/>
                    </a:ext>
                  </a:extLst>
                </p:cNvPr>
                <p:cNvSpPr/>
                <p:nvPr/>
              </p:nvSpPr>
              <p:spPr>
                <a:xfrm>
                  <a:off x="698041" y="6581886"/>
                  <a:ext cx="1458056" cy="2710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42" name="テキスト ボックス 5">
                  <a:extLst>
                    <a:ext uri="{FF2B5EF4-FFF2-40B4-BE49-F238E27FC236}">
                      <a16:creationId xmlns:a16="http://schemas.microsoft.com/office/drawing/2014/main" id="{A22CEFFB-9B09-1B4C-BDB8-D22C29AF514B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EBCE2F6F-F65F-C842-BDE1-EE40AE6FCE44}"/>
                  </a:ext>
                </a:extLst>
              </p:cNvPr>
              <p:cNvSpPr txBox="1"/>
              <p:nvPr/>
            </p:nvSpPr>
            <p:spPr>
              <a:xfrm>
                <a:off x="8614493" y="2595926"/>
                <a:ext cx="955254" cy="249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7FA64A9-E4D5-BC4B-8DBF-4561CC3FE4ED}"/>
                </a:ext>
              </a:extLst>
            </p:cNvPr>
            <p:cNvGrpSpPr/>
            <p:nvPr/>
          </p:nvGrpSpPr>
          <p:grpSpPr>
            <a:xfrm>
              <a:off x="6561464" y="2096828"/>
              <a:ext cx="881231" cy="266412"/>
              <a:chOff x="8593791" y="2588523"/>
              <a:chExt cx="881231" cy="266412"/>
            </a:xfrm>
          </p:grpSpPr>
          <p:grpSp>
            <p:nvGrpSpPr>
              <p:cNvPr id="35" name="グループ化 34">
                <a:extLst>
                  <a:ext uri="{FF2B5EF4-FFF2-40B4-BE49-F238E27FC236}">
                    <a16:creationId xmlns:a16="http://schemas.microsoft.com/office/drawing/2014/main" id="{EB107CEB-2DEB-444E-A00B-8286C40A29B4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7" name="角丸四角形 36">
                  <a:extLst>
                    <a:ext uri="{FF2B5EF4-FFF2-40B4-BE49-F238E27FC236}">
                      <a16:creationId xmlns:a16="http://schemas.microsoft.com/office/drawing/2014/main" id="{D186A845-0194-9848-8206-E08399500B63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8" name="テキスト ボックス 5">
                  <a:extLst>
                    <a:ext uri="{FF2B5EF4-FFF2-40B4-BE49-F238E27FC236}">
                      <a16:creationId xmlns:a16="http://schemas.microsoft.com/office/drawing/2014/main" id="{03E8C97B-6340-8C48-B454-FA424200DD03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17C9933A-5FF2-C648-B97B-37B2104834DB}"/>
                  </a:ext>
                </a:extLst>
              </p:cNvPr>
              <p:cNvSpPr txBox="1"/>
              <p:nvPr/>
            </p:nvSpPr>
            <p:spPr>
              <a:xfrm>
                <a:off x="8593791" y="2588523"/>
                <a:ext cx="881231" cy="2664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10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1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00A3745B-0674-8842-9BB9-DA4148694607}"/>
                </a:ext>
              </a:extLst>
            </p:cNvPr>
            <p:cNvGrpSpPr/>
            <p:nvPr/>
          </p:nvGrpSpPr>
          <p:grpSpPr>
            <a:xfrm>
              <a:off x="6069033" y="3173044"/>
              <a:ext cx="1636501" cy="416269"/>
              <a:chOff x="8582131" y="2585725"/>
              <a:chExt cx="881231" cy="416269"/>
            </a:xfrm>
          </p:grpSpPr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15CE5E0E-3264-7444-8F3C-F7300487AC01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3" name="角丸四角形 32">
                  <a:extLst>
                    <a:ext uri="{FF2B5EF4-FFF2-40B4-BE49-F238E27FC236}">
                      <a16:creationId xmlns:a16="http://schemas.microsoft.com/office/drawing/2014/main" id="{C924CC6E-0FFC-AB4F-8FE9-245A03A9B71D}"/>
                    </a:ext>
                  </a:extLst>
                </p:cNvPr>
                <p:cNvSpPr/>
                <p:nvPr/>
              </p:nvSpPr>
              <p:spPr>
                <a:xfrm>
                  <a:off x="698840" y="6560881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4" name="テキスト ボックス 5">
                  <a:extLst>
                    <a:ext uri="{FF2B5EF4-FFF2-40B4-BE49-F238E27FC236}">
                      <a16:creationId xmlns:a16="http://schemas.microsoft.com/office/drawing/2014/main" id="{5F09B8A8-9965-8B45-A186-47056FD8CFE0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A3B79D23-F1CF-774C-AEAD-68B5F867C363}"/>
                  </a:ext>
                </a:extLst>
              </p:cNvPr>
              <p:cNvSpPr txBox="1"/>
              <p:nvPr/>
            </p:nvSpPr>
            <p:spPr>
              <a:xfrm>
                <a:off x="8582131" y="2585725"/>
                <a:ext cx="881231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9B0A4F4A-C134-F841-B81D-31BC989DBB9E}"/>
                </a:ext>
              </a:extLst>
            </p:cNvPr>
            <p:cNvGrpSpPr/>
            <p:nvPr/>
          </p:nvGrpSpPr>
          <p:grpSpPr>
            <a:xfrm>
              <a:off x="7433361" y="3173044"/>
              <a:ext cx="1010637" cy="416269"/>
              <a:chOff x="8683635" y="2598870"/>
              <a:chExt cx="680784" cy="416269"/>
            </a:xfrm>
          </p:grpSpPr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8215D9E0-32D7-9440-8171-D8A14C29E6B4}"/>
                  </a:ext>
                </a:extLst>
              </p:cNvPr>
              <p:cNvGrpSpPr/>
              <p:nvPr/>
            </p:nvGrpSpPr>
            <p:grpSpPr>
              <a:xfrm>
                <a:off x="8687623" y="2625889"/>
                <a:ext cx="612792" cy="198022"/>
                <a:chOff x="639287" y="6554814"/>
                <a:chExt cx="1314031" cy="320252"/>
              </a:xfrm>
            </p:grpSpPr>
            <p:sp>
              <p:nvSpPr>
                <p:cNvPr id="29" name="角丸四角形 28">
                  <a:extLst>
                    <a:ext uri="{FF2B5EF4-FFF2-40B4-BE49-F238E27FC236}">
                      <a16:creationId xmlns:a16="http://schemas.microsoft.com/office/drawing/2014/main" id="{FB89ADFF-6C58-9E4E-A951-5492C1719CC5}"/>
                    </a:ext>
                  </a:extLst>
                </p:cNvPr>
                <p:cNvSpPr/>
                <p:nvPr/>
              </p:nvSpPr>
              <p:spPr>
                <a:xfrm>
                  <a:off x="639287" y="6575930"/>
                  <a:ext cx="1309373" cy="2750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0" name="テキスト ボックス 5">
                  <a:extLst>
                    <a:ext uri="{FF2B5EF4-FFF2-40B4-BE49-F238E27FC236}">
                      <a16:creationId xmlns:a16="http://schemas.microsoft.com/office/drawing/2014/main" id="{EA61091C-EFF7-814A-900D-0B68286C27E6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C7A05249-1276-6A4C-A79F-34947AF9B626}"/>
                  </a:ext>
                </a:extLst>
              </p:cNvPr>
              <p:cNvSpPr txBox="1"/>
              <p:nvPr/>
            </p:nvSpPr>
            <p:spPr>
              <a:xfrm>
                <a:off x="8683635" y="2598870"/>
                <a:ext cx="680784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6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DBADBD73-0438-1E43-BFD4-2A2B39A23E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42493F36-A5C6-9046-ABB7-36067F6EA612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FD19FE48-0229-AD48-B109-FA8C37A68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2FF8D3B8-C911-5248-A891-123EF3FB37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43" name="テキスト ボックス 4">
            <a:extLst>
              <a:ext uri="{FF2B5EF4-FFF2-40B4-BE49-F238E27FC236}">
                <a16:creationId xmlns:a16="http://schemas.microsoft.com/office/drawing/2014/main" id="{B3490EED-8686-434D-9EC1-C6C0B1BB9B59}"/>
              </a:ext>
            </a:extLst>
          </p:cNvPr>
          <p:cNvSpPr txBox="1"/>
          <p:nvPr/>
        </p:nvSpPr>
        <p:spPr>
          <a:xfrm>
            <a:off x="335873" y="1102065"/>
            <a:ext cx="6060141" cy="167346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足関節のケガで最も多いのは捻挫（ねんざ）である。</a:t>
            </a:r>
            <a:endParaRPr lang="en-US" altLang="ja-JP" sz="1200" kern="100" dirty="0">
              <a:solidFill>
                <a:schemeClr val="tx1"/>
              </a:solidFill>
              <a:effectLst/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足関節の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捻挫は、 足裏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が内側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を向くよう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に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捻ることが多く（内反捻挫） 、外果（外くるぶし）の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周辺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にある靭帯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を痛めやすい。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足首を捻って、関節の動かすことのできる範囲を超えてしまうことでケガを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しやすく、球技でのジャンプの着地時に人の足やボールを踏んでしまたり、走っていてくぼみに足をとられて受傷することある。日常でもおこりやすいケガで軽視されがちであるが、初期対応を疎かにすると捻挫を繰り返す（慢性不安定症）ように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なることもある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algn="just"/>
            <a:endParaRPr lang="ja-JP" sz="1200" kern="100" dirty="0">
              <a:solidFill>
                <a:schemeClr val="tx1"/>
              </a:solidFill>
              <a:effectLst/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17383B66-A4DF-0547-9A9B-01A542923BEC}"/>
              </a:ext>
            </a:extLst>
          </p:cNvPr>
          <p:cNvGrpSpPr/>
          <p:nvPr/>
        </p:nvGrpSpPr>
        <p:grpSpPr>
          <a:xfrm>
            <a:off x="971107" y="3566074"/>
            <a:ext cx="4746991" cy="1400952"/>
            <a:chOff x="-391171" y="1646830"/>
            <a:chExt cx="6704122" cy="2256867"/>
          </a:xfrm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2E404026-DC4D-654E-A8FD-B63718C972B0}"/>
                </a:ext>
              </a:extLst>
            </p:cNvPr>
            <p:cNvSpPr txBox="1"/>
            <p:nvPr/>
          </p:nvSpPr>
          <p:spPr>
            <a:xfrm>
              <a:off x="2307053" y="1646830"/>
              <a:ext cx="972464" cy="403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脛骨</a:t>
              </a: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79173770-D4F0-5D48-918A-808684AD0277}"/>
                </a:ext>
              </a:extLst>
            </p:cNvPr>
            <p:cNvCxnSpPr>
              <a:cxnSpLocks/>
            </p:cNvCxnSpPr>
            <p:nvPr/>
          </p:nvCxnSpPr>
          <p:spPr>
            <a:xfrm>
              <a:off x="742692" y="1879538"/>
              <a:ext cx="8162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7A2755DF-5CC9-D14D-BDB5-E717238C9F6C}"/>
                </a:ext>
              </a:extLst>
            </p:cNvPr>
            <p:cNvSpPr txBox="1"/>
            <p:nvPr/>
          </p:nvSpPr>
          <p:spPr>
            <a:xfrm>
              <a:off x="150690" y="1663761"/>
              <a:ext cx="863351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腓骨</a:t>
              </a:r>
            </a:p>
          </p:txBody>
        </p: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E0854AB4-590B-E34A-A667-9130735105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8336" y="1866027"/>
              <a:ext cx="5076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FA949F34-4F0E-3E46-9B42-3592E37B62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3970" y="2289284"/>
              <a:ext cx="492926" cy="2663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CC6C6FC-C46F-224B-98AC-1B70381F5E2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19252" y="2365598"/>
              <a:ext cx="809227" cy="434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458377DB-1BFA-1447-913D-B9E34DF0C4DE}"/>
                </a:ext>
              </a:extLst>
            </p:cNvPr>
            <p:cNvSpPr txBox="1"/>
            <p:nvPr/>
          </p:nvSpPr>
          <p:spPr>
            <a:xfrm>
              <a:off x="-391171" y="2710410"/>
              <a:ext cx="1446366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後距腓靭帯</a:t>
              </a:r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04DC42A1-FA18-0847-89EC-ABEAD0D605B8}"/>
                </a:ext>
              </a:extLst>
            </p:cNvPr>
            <p:cNvSpPr txBox="1"/>
            <p:nvPr/>
          </p:nvSpPr>
          <p:spPr>
            <a:xfrm>
              <a:off x="-249659" y="3258615"/>
              <a:ext cx="1277507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踵腓靭帯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41FAC7F0-FC82-0E4F-9ECC-A947C7FE0AAC}"/>
                </a:ext>
              </a:extLst>
            </p:cNvPr>
            <p:cNvSpPr txBox="1"/>
            <p:nvPr/>
          </p:nvSpPr>
          <p:spPr>
            <a:xfrm>
              <a:off x="2291988" y="2070734"/>
              <a:ext cx="1563596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前距腓靭帯</a:t>
              </a:r>
            </a:p>
          </p:txBody>
        </p: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99007B9-F8C6-E04E-AF49-B167E1BADD30}"/>
                </a:ext>
              </a:extLst>
            </p:cNvPr>
            <p:cNvCxnSpPr>
              <a:cxnSpLocks/>
            </p:cNvCxnSpPr>
            <p:nvPr/>
          </p:nvCxnSpPr>
          <p:spPr>
            <a:xfrm>
              <a:off x="4395643" y="2513774"/>
              <a:ext cx="454877" cy="1490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9ADEC9-C318-124C-9F2B-7FBB2A23FFEA}"/>
                </a:ext>
              </a:extLst>
            </p:cNvPr>
            <p:cNvSpPr txBox="1"/>
            <p:nvPr/>
          </p:nvSpPr>
          <p:spPr>
            <a:xfrm>
              <a:off x="1879754" y="3523040"/>
              <a:ext cx="1004530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踵骨</a:t>
              </a:r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768812EF-B2ED-9D43-A091-D4E6F9A1392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670523" y="3180576"/>
              <a:ext cx="324930" cy="3947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66F3A48-4582-CE4E-8DBD-9FD62A7E6BB0}"/>
                </a:ext>
              </a:extLst>
            </p:cNvPr>
            <p:cNvSpPr txBox="1"/>
            <p:nvPr/>
          </p:nvSpPr>
          <p:spPr>
            <a:xfrm>
              <a:off x="158897" y="2180962"/>
              <a:ext cx="846938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外果</a:t>
              </a:r>
            </a:p>
          </p:txBody>
        </p: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A223E7F5-BDF8-624E-B06B-48BBE27015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9255" y="2585612"/>
              <a:ext cx="720705" cy="3151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A7A4EA8E-7EEE-4E40-92D5-FB616CF05CD3}"/>
                </a:ext>
              </a:extLst>
            </p:cNvPr>
            <p:cNvSpPr txBox="1"/>
            <p:nvPr/>
          </p:nvSpPr>
          <p:spPr>
            <a:xfrm>
              <a:off x="3803074" y="2350058"/>
              <a:ext cx="675371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腓骨</a:t>
              </a: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3CDCD76-D7B0-3F40-BC86-6EBAFCBD8E61}"/>
                </a:ext>
              </a:extLst>
            </p:cNvPr>
            <p:cNvSpPr txBox="1"/>
            <p:nvPr/>
          </p:nvSpPr>
          <p:spPr>
            <a:xfrm>
              <a:off x="5595060" y="2022646"/>
              <a:ext cx="717891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脛骨</a:t>
              </a:r>
            </a:p>
          </p:txBody>
        </p: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911BBC00-82F9-0E4B-91D3-048C15BF1C33}"/>
                </a:ext>
              </a:extLst>
            </p:cNvPr>
            <p:cNvCxnSpPr>
              <a:cxnSpLocks/>
              <a:endCxn id="60" idx="1"/>
            </p:cNvCxnSpPr>
            <p:nvPr/>
          </p:nvCxnSpPr>
          <p:spPr>
            <a:xfrm flipV="1">
              <a:off x="5135880" y="2212975"/>
              <a:ext cx="459180" cy="712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2EBDB39A-C814-A143-9271-B64945B5AD31}"/>
                </a:ext>
              </a:extLst>
            </p:cNvPr>
            <p:cNvSpPr txBox="1"/>
            <p:nvPr/>
          </p:nvSpPr>
          <p:spPr>
            <a:xfrm>
              <a:off x="5547665" y="2736568"/>
              <a:ext cx="765286" cy="38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/>
                <a:t>距骨</a:t>
              </a:r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9FD8D742-EDA1-1044-AB6A-393E04A8E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35880" y="2867373"/>
              <a:ext cx="459180" cy="356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テキスト ボックス 4">
            <a:extLst>
              <a:ext uri="{FF2B5EF4-FFF2-40B4-BE49-F238E27FC236}">
                <a16:creationId xmlns:a16="http://schemas.microsoft.com/office/drawing/2014/main" id="{A0B133A7-3C7D-C842-8DAF-955E0B29E179}"/>
              </a:ext>
            </a:extLst>
          </p:cNvPr>
          <p:cNvSpPr txBox="1"/>
          <p:nvPr/>
        </p:nvSpPr>
        <p:spPr>
          <a:xfrm>
            <a:off x="372987" y="5365296"/>
            <a:ext cx="6324145" cy="289920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RICE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処置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捻挫や打撲、肉ばなれなど突発的なケガに対する基本の応急手当のこと。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処置の「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」は、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冷却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）、Coｍpression（圧迫）、Elevation(挙上)の４つの頭文字を並べたもの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である。痛みをやわらげ、腫れや内出血を最小限に抑えるためのケガ直後の応急手当の方法。ケガ直後の徹底的な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処置により、以後の経過回復が大きく変わる。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アイシング時間の目安は、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分程度。アイシング後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分程度経過して、腫れや痛みがあれば再度アイシングを繰り返し実施する。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処置は、治療ではなくあくまで応急手当である。「痛みや腫れが改善しない」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「日常生活に支障がある」場合は、必ず医療機関を受診する必要がある。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B0E01FAE-B671-8A45-B1F2-8388B2C39583}"/>
              </a:ext>
            </a:extLst>
          </p:cNvPr>
          <p:cNvGrpSpPr/>
          <p:nvPr/>
        </p:nvGrpSpPr>
        <p:grpSpPr>
          <a:xfrm>
            <a:off x="3018093" y="8284407"/>
            <a:ext cx="1226354" cy="1211334"/>
            <a:chOff x="4867969" y="697525"/>
            <a:chExt cx="1226354" cy="1211334"/>
          </a:xfrm>
        </p:grpSpPr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9CDE114F-5672-814A-91EA-E9D7EE8EDA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DBC45174-30A7-344B-881B-2399EC326CFC}"/>
                </a:ext>
              </a:extLst>
            </p:cNvPr>
            <p:cNvGrpSpPr/>
            <p:nvPr/>
          </p:nvGrpSpPr>
          <p:grpSpPr>
            <a:xfrm>
              <a:off x="4867969" y="697525"/>
              <a:ext cx="1226354" cy="1211334"/>
              <a:chOff x="4379786" y="2333898"/>
              <a:chExt cx="1226354" cy="1211334"/>
            </a:xfrm>
          </p:grpSpPr>
          <p:grpSp>
            <p:nvGrpSpPr>
              <p:cNvPr id="68" name="グループ化 67">
                <a:extLst>
                  <a:ext uri="{FF2B5EF4-FFF2-40B4-BE49-F238E27FC236}">
                    <a16:creationId xmlns:a16="http://schemas.microsoft.com/office/drawing/2014/main" id="{0DE27E62-97B4-0F42-B8C9-E4F27949CE2D}"/>
                  </a:ext>
                </a:extLst>
              </p:cNvPr>
              <p:cNvGrpSpPr/>
              <p:nvPr/>
            </p:nvGrpSpPr>
            <p:grpSpPr>
              <a:xfrm>
                <a:off x="4379786" y="2333898"/>
                <a:ext cx="1226354" cy="1211334"/>
                <a:chOff x="5386276" y="692830"/>
                <a:chExt cx="1226354" cy="1211334"/>
              </a:xfrm>
            </p:grpSpPr>
            <p:pic>
              <p:nvPicPr>
                <p:cNvPr id="70" name="図 69">
                  <a:extLst>
                    <a:ext uri="{FF2B5EF4-FFF2-40B4-BE49-F238E27FC236}">
                      <a16:creationId xmlns:a16="http://schemas.microsoft.com/office/drawing/2014/main" id="{136D95D6-8ED1-0843-B80D-CF024C0668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/>
                <a:srcRect l="51808" t="52607" r="-1311" b="26972"/>
                <a:stretch/>
              </p:blipFill>
              <p:spPr>
                <a:xfrm>
                  <a:off x="5386276" y="692830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71" name="グループ化 70">
                  <a:extLst>
                    <a:ext uri="{FF2B5EF4-FFF2-40B4-BE49-F238E27FC236}">
                      <a16:creationId xmlns:a16="http://schemas.microsoft.com/office/drawing/2014/main" id="{ECD9C481-53E5-2F40-B189-646194FD8661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72" name="グループ化 71">
                    <a:extLst>
                      <a:ext uri="{FF2B5EF4-FFF2-40B4-BE49-F238E27FC236}">
                        <a16:creationId xmlns:a16="http://schemas.microsoft.com/office/drawing/2014/main" id="{A85A8EB9-E31C-924B-A1D9-2F31FB15F98A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76" name="L 字 75">
                      <a:extLst>
                        <a:ext uri="{FF2B5EF4-FFF2-40B4-BE49-F238E27FC236}">
                          <a16:creationId xmlns:a16="http://schemas.microsoft.com/office/drawing/2014/main" id="{35278752-CB92-4141-A5F8-220154ED92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77" name="L 字 76">
                      <a:extLst>
                        <a:ext uri="{FF2B5EF4-FFF2-40B4-BE49-F238E27FC236}">
                          <a16:creationId xmlns:a16="http://schemas.microsoft.com/office/drawing/2014/main" id="{2E0C8D0C-9984-1B4B-B8A2-6F7301FEAA0C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73" name="グループ化 72">
                    <a:extLst>
                      <a:ext uri="{FF2B5EF4-FFF2-40B4-BE49-F238E27FC236}">
                        <a16:creationId xmlns:a16="http://schemas.microsoft.com/office/drawing/2014/main" id="{6E82CC06-F4B0-364E-A50F-3B58179044A6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74" name="L 字 73">
                      <a:extLst>
                        <a:ext uri="{FF2B5EF4-FFF2-40B4-BE49-F238E27FC236}">
                          <a16:creationId xmlns:a16="http://schemas.microsoft.com/office/drawing/2014/main" id="{7B85BD12-17A0-5C49-8324-7F692E6E30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75" name="L 字 74">
                      <a:extLst>
                        <a:ext uri="{FF2B5EF4-FFF2-40B4-BE49-F238E27FC236}">
                          <a16:creationId xmlns:a16="http://schemas.microsoft.com/office/drawing/2014/main" id="{DFBB067D-60AE-0D45-AFF3-806CF02FD111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B8B54585-71E2-9A46-AE12-CFD4F31F1FF1}"/>
                  </a:ext>
                </a:extLst>
              </p:cNvPr>
              <p:cNvSpPr txBox="1"/>
              <p:nvPr/>
            </p:nvSpPr>
            <p:spPr>
              <a:xfrm>
                <a:off x="4603482" y="2380148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F0E332F4-EDB0-C649-80DD-E85FBAB9F5D1}"/>
              </a:ext>
            </a:extLst>
          </p:cNvPr>
          <p:cNvGrpSpPr/>
          <p:nvPr/>
        </p:nvGrpSpPr>
        <p:grpSpPr>
          <a:xfrm>
            <a:off x="4627849" y="8240467"/>
            <a:ext cx="1392499" cy="1252931"/>
            <a:chOff x="4180541" y="193499"/>
            <a:chExt cx="1392499" cy="1252931"/>
          </a:xfrm>
        </p:grpSpPr>
        <p:pic>
          <p:nvPicPr>
            <p:cNvPr id="79" name="図 78">
              <a:extLst>
                <a:ext uri="{FF2B5EF4-FFF2-40B4-BE49-F238E27FC236}">
                  <a16:creationId xmlns:a16="http://schemas.microsoft.com/office/drawing/2014/main" id="{DBF0A50B-7C10-EC41-A8EA-14DF2E671DD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93408920-AAFE-CA4B-9E1F-80C8C0391288}"/>
                </a:ext>
              </a:extLst>
            </p:cNvPr>
            <p:cNvGrpSpPr/>
            <p:nvPr/>
          </p:nvGrpSpPr>
          <p:grpSpPr>
            <a:xfrm>
              <a:off x="4180541" y="193499"/>
              <a:ext cx="1392499" cy="1252931"/>
              <a:chOff x="4307990" y="2292301"/>
              <a:chExt cx="1392499" cy="1252931"/>
            </a:xfrm>
          </p:grpSpPr>
          <p:grpSp>
            <p:nvGrpSpPr>
              <p:cNvPr id="81" name="グループ化 80">
                <a:extLst>
                  <a:ext uri="{FF2B5EF4-FFF2-40B4-BE49-F238E27FC236}">
                    <a16:creationId xmlns:a16="http://schemas.microsoft.com/office/drawing/2014/main" id="{29E9E47F-6098-D948-B3A2-D01911150043}"/>
                  </a:ext>
                </a:extLst>
              </p:cNvPr>
              <p:cNvGrpSpPr/>
              <p:nvPr/>
            </p:nvGrpSpPr>
            <p:grpSpPr>
              <a:xfrm>
                <a:off x="4307990" y="2292301"/>
                <a:ext cx="1392499" cy="1252931"/>
                <a:chOff x="5314480" y="651233"/>
                <a:chExt cx="1392499" cy="1252931"/>
              </a:xfrm>
            </p:grpSpPr>
            <p:pic>
              <p:nvPicPr>
                <p:cNvPr id="83" name="図 82">
                  <a:extLst>
                    <a:ext uri="{FF2B5EF4-FFF2-40B4-BE49-F238E27FC236}">
                      <a16:creationId xmlns:a16="http://schemas.microsoft.com/office/drawing/2014/main" id="{3545F2A7-4D75-4147-A871-EC1E0154EF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8"/>
                <a:srcRect l="52122" t="52035" r="-1625" b="25899"/>
                <a:stretch/>
              </p:blipFill>
              <p:spPr>
                <a:xfrm>
                  <a:off x="5314480" y="651233"/>
                  <a:ext cx="1392499" cy="513520"/>
                </a:xfrm>
                <a:prstGeom prst="rect">
                  <a:avLst/>
                </a:prstGeom>
              </p:spPr>
            </p:pic>
            <p:grpSp>
              <p:nvGrpSpPr>
                <p:cNvPr id="84" name="グループ化 83">
                  <a:extLst>
                    <a:ext uri="{FF2B5EF4-FFF2-40B4-BE49-F238E27FC236}">
                      <a16:creationId xmlns:a16="http://schemas.microsoft.com/office/drawing/2014/main" id="{BB31BC77-DD00-164D-9A13-DDC7887708BD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85" name="グループ化 84">
                    <a:extLst>
                      <a:ext uri="{FF2B5EF4-FFF2-40B4-BE49-F238E27FC236}">
                        <a16:creationId xmlns:a16="http://schemas.microsoft.com/office/drawing/2014/main" id="{34D25EE4-2EE3-6B44-9681-B08E5BB264FC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89" name="L 字 88">
                      <a:extLst>
                        <a:ext uri="{FF2B5EF4-FFF2-40B4-BE49-F238E27FC236}">
                          <a16:creationId xmlns:a16="http://schemas.microsoft.com/office/drawing/2014/main" id="{D3AFA318-B980-6445-A6AE-EF2D3EF1B1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90" name="L 字 89">
                      <a:extLst>
                        <a:ext uri="{FF2B5EF4-FFF2-40B4-BE49-F238E27FC236}">
                          <a16:creationId xmlns:a16="http://schemas.microsoft.com/office/drawing/2014/main" id="{3BC672D3-6D4E-434D-976B-EAC8F0E0D231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86" name="グループ化 85">
                    <a:extLst>
                      <a:ext uri="{FF2B5EF4-FFF2-40B4-BE49-F238E27FC236}">
                        <a16:creationId xmlns:a16="http://schemas.microsoft.com/office/drawing/2014/main" id="{FD90E088-5BA6-D041-BAB3-34EAA5C4AB9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87" name="L 字 86">
                      <a:extLst>
                        <a:ext uri="{FF2B5EF4-FFF2-40B4-BE49-F238E27FC236}">
                          <a16:creationId xmlns:a16="http://schemas.microsoft.com/office/drawing/2014/main" id="{7A2FC866-1016-994A-A2CF-243D1D9D70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88" name="L 字 87">
                      <a:extLst>
                        <a:ext uri="{FF2B5EF4-FFF2-40B4-BE49-F238E27FC236}">
                          <a16:creationId xmlns:a16="http://schemas.microsoft.com/office/drawing/2014/main" id="{EA97800D-FB4E-5A45-A972-2EBCE730C1A1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82" name="テキスト ボックス 81">
                <a:extLst>
                  <a:ext uri="{FF2B5EF4-FFF2-40B4-BE49-F238E27FC236}">
                    <a16:creationId xmlns:a16="http://schemas.microsoft.com/office/drawing/2014/main" id="{C7D5FA20-33C5-2740-A5FD-FA56E9883019}"/>
                  </a:ext>
                </a:extLst>
              </p:cNvPr>
              <p:cNvSpPr txBox="1"/>
              <p:nvPr/>
            </p:nvSpPr>
            <p:spPr>
              <a:xfrm>
                <a:off x="4440002" y="2377832"/>
                <a:ext cx="1130746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各部</a:t>
                </a:r>
                <a:r>
                  <a:rPr lang="ja-JP" altLang="en-US" sz="8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位の</a:t>
                </a:r>
                <a:endParaRPr lang="en-US" altLang="ja-JP" sz="8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en-US" altLang="ja-JP" sz="8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RICE</a:t>
                </a:r>
                <a:r>
                  <a:rPr lang="ja-JP" altLang="en-US" sz="8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処置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</p:grpSp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00A4A33B-8DD4-B84F-859C-AE6E5CBC0416}"/>
              </a:ext>
            </a:extLst>
          </p:cNvPr>
          <p:cNvGrpSpPr/>
          <p:nvPr/>
        </p:nvGrpSpPr>
        <p:grpSpPr>
          <a:xfrm>
            <a:off x="372987" y="5127406"/>
            <a:ext cx="2532383" cy="276999"/>
            <a:chOff x="689815" y="6532284"/>
            <a:chExt cx="1305498" cy="345602"/>
          </a:xfrm>
        </p:grpSpPr>
        <p:sp>
          <p:nvSpPr>
            <p:cNvPr id="92" name="角丸四角形 91">
              <a:extLst>
                <a:ext uri="{FF2B5EF4-FFF2-40B4-BE49-F238E27FC236}">
                  <a16:creationId xmlns:a16="http://schemas.microsoft.com/office/drawing/2014/main" id="{164E40D3-8616-6A45-88CB-28A6486E597F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93" name="テキスト ボックス 5">
              <a:extLst>
                <a:ext uri="{FF2B5EF4-FFF2-40B4-BE49-F238E27FC236}">
                  <a16:creationId xmlns:a16="http://schemas.microsoft.com/office/drawing/2014/main" id="{F4B2A6BE-2330-5744-96D5-953D2113EAC1}"/>
                </a:ext>
              </a:extLst>
            </p:cNvPr>
            <p:cNvSpPr txBox="1"/>
            <p:nvPr/>
          </p:nvSpPr>
          <p:spPr>
            <a:xfrm>
              <a:off x="689815" y="6532284"/>
              <a:ext cx="1305498" cy="34560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ご家庭でできる応急手当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2621CD14-7A3A-844D-8D5C-500AB6AB267E}"/>
              </a:ext>
            </a:extLst>
          </p:cNvPr>
          <p:cNvCxnSpPr>
            <a:cxnSpLocks/>
          </p:cNvCxnSpPr>
          <p:nvPr/>
        </p:nvCxnSpPr>
        <p:spPr>
          <a:xfrm flipH="1">
            <a:off x="1809750" y="4299910"/>
            <a:ext cx="528784" cy="3589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372</Words>
  <Application>Microsoft Macintosh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2</cp:revision>
  <dcterms:created xsi:type="dcterms:W3CDTF">2023-02-11T08:25:58Z</dcterms:created>
  <dcterms:modified xsi:type="dcterms:W3CDTF">2023-02-11T08:33:48Z</dcterms:modified>
</cp:coreProperties>
</file>