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2227"/>
  </p:normalViewPr>
  <p:slideViewPr>
    <p:cSldViewPr snapToGrid="0" snapToObjects="1">
      <p:cViewPr varScale="1">
        <p:scale>
          <a:sx n="79" d="100"/>
          <a:sy n="79" d="100"/>
        </p:scale>
        <p:origin x="372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682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304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3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998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17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3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097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45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557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61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05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20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3CB30250-4981-8640-8136-71DE97DE7D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108" y="2866652"/>
            <a:ext cx="1542869" cy="2057159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3C423EA5-36A4-994A-AABA-C88A9AB94BB9}"/>
              </a:ext>
            </a:extLst>
          </p:cNvPr>
          <p:cNvCxnSpPr>
            <a:cxnSpLocks/>
          </p:cNvCxnSpPr>
          <p:nvPr/>
        </p:nvCxnSpPr>
        <p:spPr>
          <a:xfrm>
            <a:off x="398930" y="583749"/>
            <a:ext cx="5827059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CAD4B459-0215-D64A-8BA5-8FE6C5F2B102}"/>
              </a:ext>
            </a:extLst>
          </p:cNvPr>
          <p:cNvGrpSpPr/>
          <p:nvPr/>
        </p:nvGrpSpPr>
        <p:grpSpPr>
          <a:xfrm>
            <a:off x="406972" y="838144"/>
            <a:ext cx="3022028" cy="276999"/>
            <a:chOff x="422132" y="2632221"/>
            <a:chExt cx="2187591" cy="273699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7" name="L 字 6">
              <a:extLst>
                <a:ext uri="{FF2B5EF4-FFF2-40B4-BE49-F238E27FC236}">
                  <a16:creationId xmlns:a16="http://schemas.microsoft.com/office/drawing/2014/main" id="{4C611E17-2950-F849-AC1D-7CFA4B1EF107}"/>
                </a:ext>
              </a:extLst>
            </p:cNvPr>
            <p:cNvSpPr/>
            <p:nvPr/>
          </p:nvSpPr>
          <p:spPr>
            <a:xfrm>
              <a:off x="426584" y="2632221"/>
              <a:ext cx="2183139" cy="256972"/>
            </a:xfrm>
            <a:prstGeom prst="corner">
              <a:avLst>
                <a:gd name="adj1" fmla="val 7627"/>
                <a:gd name="adj2" fmla="val 87586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libri"/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5FD27CA-EC30-DA44-8AB5-EAD35F97DF21}"/>
                </a:ext>
              </a:extLst>
            </p:cNvPr>
            <p:cNvSpPr txBox="1"/>
            <p:nvPr/>
          </p:nvSpPr>
          <p:spPr>
            <a:xfrm>
              <a:off x="422132" y="2632221"/>
              <a:ext cx="340217" cy="2736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r>
                <a:rPr kumimoji="1" lang="ja-JP" altLang="en-US" sz="1200"/>
                <a:t>     　</a:t>
              </a:r>
              <a:endParaRPr lang="ja-JP" altLang="en-US" sz="1200"/>
            </a:p>
          </p:txBody>
        </p: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F52578E-356F-764A-AAEF-15AA1D6F5BFD}"/>
              </a:ext>
            </a:extLst>
          </p:cNvPr>
          <p:cNvSpPr txBox="1"/>
          <p:nvPr/>
        </p:nvSpPr>
        <p:spPr>
          <a:xfrm>
            <a:off x="634906" y="765857"/>
            <a:ext cx="279409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ja-JP" altLang="en-US" sz="1400" b="1" i="0" u="none" strike="noStrike">
                <a:solidFill>
                  <a:srgbClr val="000000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</a:rPr>
              <a:t>膝のケガ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CB29AB1-2003-CD4A-AE8A-3D63CF82A065}"/>
              </a:ext>
            </a:extLst>
          </p:cNvPr>
          <p:cNvSpPr txBox="1"/>
          <p:nvPr/>
        </p:nvSpPr>
        <p:spPr>
          <a:xfrm>
            <a:off x="2011832" y="4520007"/>
            <a:ext cx="817942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</a:rPr>
              <a:t>腓骨</a:t>
            </a:r>
            <a:endParaRPr kumimoji="0" lang="ja-JP" altLang="ja-JP" sz="5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9D3E1DDC-BBFA-0A40-9044-E04FBD880A8E}"/>
              </a:ext>
            </a:extLst>
          </p:cNvPr>
          <p:cNvCxnSpPr>
            <a:cxnSpLocks/>
            <a:stCxn id="19" idx="3"/>
          </p:cNvCxnSpPr>
          <p:nvPr/>
        </p:nvCxnSpPr>
        <p:spPr>
          <a:xfrm>
            <a:off x="2817862" y="3367735"/>
            <a:ext cx="495970" cy="458127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7B9EB6BA-54ED-8544-B87E-521B3069B402}"/>
              </a:ext>
            </a:extLst>
          </p:cNvPr>
          <p:cNvCxnSpPr>
            <a:cxnSpLocks/>
          </p:cNvCxnSpPr>
          <p:nvPr/>
        </p:nvCxnSpPr>
        <p:spPr>
          <a:xfrm>
            <a:off x="3548528" y="3752504"/>
            <a:ext cx="319009" cy="60579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610F94DB-79AB-3C43-B306-64F65C075833}"/>
              </a:ext>
            </a:extLst>
          </p:cNvPr>
          <p:cNvCxnSpPr>
            <a:cxnSpLocks/>
          </p:cNvCxnSpPr>
          <p:nvPr/>
        </p:nvCxnSpPr>
        <p:spPr>
          <a:xfrm>
            <a:off x="2692134" y="3798625"/>
            <a:ext cx="328016" cy="120883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0A06B6E6-951F-5D47-962C-4C19A934F9AE}"/>
              </a:ext>
            </a:extLst>
          </p:cNvPr>
          <p:cNvCxnSpPr>
            <a:cxnSpLocks/>
          </p:cNvCxnSpPr>
          <p:nvPr/>
        </p:nvCxnSpPr>
        <p:spPr>
          <a:xfrm>
            <a:off x="3491424" y="3892837"/>
            <a:ext cx="428852" cy="225457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62A477A-02D8-584C-A956-A3A644692360}"/>
              </a:ext>
            </a:extLst>
          </p:cNvPr>
          <p:cNvCxnSpPr>
            <a:cxnSpLocks/>
          </p:cNvCxnSpPr>
          <p:nvPr/>
        </p:nvCxnSpPr>
        <p:spPr>
          <a:xfrm flipH="1">
            <a:off x="3359823" y="3420390"/>
            <a:ext cx="366045" cy="36653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3535CCB-801A-C54F-8642-EFCF2C87EBDD}"/>
              </a:ext>
            </a:extLst>
          </p:cNvPr>
          <p:cNvSpPr txBox="1"/>
          <p:nvPr/>
        </p:nvSpPr>
        <p:spPr>
          <a:xfrm>
            <a:off x="1691722" y="3670621"/>
            <a:ext cx="1145656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>
                <a:latin typeface="Hiragino Sans W4" panose="020B0400000000000000" pitchFamily="34" charset="-128"/>
                <a:ea typeface="Hiragino Sans W4" panose="020B0400000000000000" pitchFamily="34" charset="-128"/>
              </a:rPr>
              <a:t>外側側副靱帯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BDD7F62-7905-B54D-B7C2-6CD3EA2CCBD9}"/>
              </a:ext>
            </a:extLst>
          </p:cNvPr>
          <p:cNvSpPr txBox="1"/>
          <p:nvPr/>
        </p:nvSpPr>
        <p:spPr>
          <a:xfrm>
            <a:off x="3930049" y="3686126"/>
            <a:ext cx="1032761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内側側副靱帯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1779E7C-B4AE-C048-BE98-25E8B339D261}"/>
              </a:ext>
            </a:extLst>
          </p:cNvPr>
          <p:cNvSpPr txBox="1"/>
          <p:nvPr/>
        </p:nvSpPr>
        <p:spPr>
          <a:xfrm>
            <a:off x="3841794" y="4477014"/>
            <a:ext cx="817942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脛骨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CA86974-217A-694C-B309-E7F17D4FFEC7}"/>
              </a:ext>
            </a:extLst>
          </p:cNvPr>
          <p:cNvSpPr txBox="1"/>
          <p:nvPr/>
        </p:nvSpPr>
        <p:spPr>
          <a:xfrm>
            <a:off x="2044938" y="3240778"/>
            <a:ext cx="772924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>
                <a:latin typeface="Hiragino Sans W4" panose="020B0400000000000000" pitchFamily="34" charset="-128"/>
                <a:ea typeface="Hiragino Sans W4" panose="020B0400000000000000" pitchFamily="34" charset="-128"/>
              </a:rPr>
              <a:t>前十字靱帯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153EBD0-BF43-394D-9784-58F33C24AD6F}"/>
              </a:ext>
            </a:extLst>
          </p:cNvPr>
          <p:cNvSpPr txBox="1"/>
          <p:nvPr/>
        </p:nvSpPr>
        <p:spPr>
          <a:xfrm>
            <a:off x="3779078" y="3277020"/>
            <a:ext cx="1032761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後十字靱帯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892C270-27AC-8949-80E9-3541B63B7705}"/>
              </a:ext>
            </a:extLst>
          </p:cNvPr>
          <p:cNvSpPr txBox="1"/>
          <p:nvPr/>
        </p:nvSpPr>
        <p:spPr>
          <a:xfrm>
            <a:off x="3896277" y="4093345"/>
            <a:ext cx="1032761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>
                <a:latin typeface="Hiragino Sans W4" panose="020B0400000000000000" pitchFamily="34" charset="-128"/>
                <a:ea typeface="Hiragino Sans W4" panose="020B0400000000000000" pitchFamily="34" charset="-128"/>
              </a:rPr>
              <a:t>内</a:t>
            </a:r>
            <a:r>
              <a:rPr kumimoji="0" lang="ja-JP" altLang="en-US" sz="105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側半月板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A0BF9A2D-8301-0548-B9D5-822C07823F00}"/>
              </a:ext>
            </a:extLst>
          </p:cNvPr>
          <p:cNvCxnSpPr>
            <a:cxnSpLocks/>
          </p:cNvCxnSpPr>
          <p:nvPr/>
        </p:nvCxnSpPr>
        <p:spPr>
          <a:xfrm flipV="1">
            <a:off x="2627104" y="3966836"/>
            <a:ext cx="538810" cy="189299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4E0958A-8031-7845-9F22-B05EA421AE87}"/>
              </a:ext>
            </a:extLst>
          </p:cNvPr>
          <p:cNvSpPr txBox="1"/>
          <p:nvPr/>
        </p:nvSpPr>
        <p:spPr>
          <a:xfrm>
            <a:off x="1823147" y="4071479"/>
            <a:ext cx="1032761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外側半月板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1C49851-3CDD-1B44-B0C3-CDB3BBD36885}"/>
              </a:ext>
            </a:extLst>
          </p:cNvPr>
          <p:cNvSpPr txBox="1"/>
          <p:nvPr/>
        </p:nvSpPr>
        <p:spPr>
          <a:xfrm>
            <a:off x="4064735" y="2927360"/>
            <a:ext cx="1032761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膝蓋骨</a:t>
            </a:r>
            <a:r>
              <a:rPr kumimoji="0" lang="en-US" altLang="ja-JP" sz="10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(</a:t>
            </a:r>
            <a:r>
              <a:rPr kumimoji="0" lang="ja-JP" altLang="en-US" sz="105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お皿</a:t>
            </a:r>
            <a:r>
              <a:rPr kumimoji="0" lang="en-US" altLang="ja-JP" sz="10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)</a:t>
            </a:r>
          </a:p>
        </p:txBody>
      </p:sp>
      <p:sp>
        <p:nvSpPr>
          <p:cNvPr id="25" name="テキスト ボックス 18">
            <a:extLst>
              <a:ext uri="{FF2B5EF4-FFF2-40B4-BE49-F238E27FC236}">
                <a16:creationId xmlns:a16="http://schemas.microsoft.com/office/drawing/2014/main" id="{2C9F318E-0E76-974A-A66F-4CF9E0AED00D}"/>
              </a:ext>
            </a:extLst>
          </p:cNvPr>
          <p:cNvSpPr txBox="1"/>
          <p:nvPr/>
        </p:nvSpPr>
        <p:spPr>
          <a:xfrm>
            <a:off x="381024" y="1137582"/>
            <a:ext cx="6225784" cy="146395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50000"/>
              </a:lnSpc>
            </a:pPr>
            <a:r>
              <a:rPr lang="ja-JP" altLang="en-US" sz="1200" kern="10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　ジャンプ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の着地や相手との接触で体勢が不安定になり、膝</a:t>
            </a:r>
            <a:r>
              <a:rPr lang="ja-JP" altLang="en-US" sz="1200" kern="10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を捻って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しまうと靭帯</a:t>
            </a: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や半月板などを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ケガをすることが多い。特に、接触があるスポーツ</a:t>
            </a:r>
            <a:r>
              <a:rPr lang="ja-JP" altLang="en-US" sz="1200" kern="10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で発生率が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高く、加えて</a:t>
            </a:r>
            <a:r>
              <a:rPr lang="ja-JP" altLang="en-US" sz="1200" kern="10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球技系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スポーツの</a:t>
            </a: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ターンやステップなどの方向転換の際にケガをすることがある。また、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膝の下が痛くなるオスグット・シュラッター病は、小学</a:t>
            </a:r>
            <a:r>
              <a:rPr lang="en-US" altLang="ja-JP" sz="1200" kern="100" dirty="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5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年生から中学</a:t>
            </a:r>
            <a:r>
              <a:rPr lang="en-US" altLang="ja-JP" sz="1200" kern="100" dirty="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1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年生の成長期の男子に起こりやすい。</a:t>
            </a:r>
            <a:r>
              <a:rPr lang="en-US" sz="1200" kern="100" dirty="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 </a:t>
            </a:r>
            <a:endParaRPr lang="ja-JP" sz="1200" kern="100" dirty="0">
              <a:solidFill>
                <a:schemeClr val="tx1"/>
              </a:solidFill>
              <a:effectLst/>
              <a:latin typeface="Hiragino Sans W4" panose="020B0400000000000000" pitchFamily="34" charset="-128"/>
              <a:ea typeface="Hiragino Sans W4" panose="020B0400000000000000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76E41A07-4DAF-7A4E-94F1-2817A19B18BC}"/>
              </a:ext>
            </a:extLst>
          </p:cNvPr>
          <p:cNvGrpSpPr/>
          <p:nvPr/>
        </p:nvGrpSpPr>
        <p:grpSpPr>
          <a:xfrm>
            <a:off x="393956" y="8301439"/>
            <a:ext cx="2329507" cy="1410530"/>
            <a:chOff x="6069033" y="2063118"/>
            <a:chExt cx="2374965" cy="1526195"/>
          </a:xfrm>
        </p:grpSpPr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3C27A6E5-58A5-5A46-9217-C0B5A833A05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869"/>
            <a:stretch/>
          </p:blipFill>
          <p:spPr>
            <a:xfrm>
              <a:off x="6280165" y="2063118"/>
              <a:ext cx="2100156" cy="1403916"/>
            </a:xfrm>
            <a:prstGeom prst="rect">
              <a:avLst/>
            </a:prstGeom>
          </p:spPr>
        </p:pic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98ED3C2A-82A0-6346-A0B6-F99C5D9F6C0E}"/>
                </a:ext>
              </a:extLst>
            </p:cNvPr>
            <p:cNvGrpSpPr/>
            <p:nvPr/>
          </p:nvGrpSpPr>
          <p:grpSpPr>
            <a:xfrm>
              <a:off x="7464757" y="2271827"/>
              <a:ext cx="955254" cy="249760"/>
              <a:chOff x="8614493" y="2595926"/>
              <a:chExt cx="955254" cy="249760"/>
            </a:xfrm>
          </p:grpSpPr>
          <p:grpSp>
            <p:nvGrpSpPr>
              <p:cNvPr id="48" name="グループ化 47">
                <a:extLst>
                  <a:ext uri="{FF2B5EF4-FFF2-40B4-BE49-F238E27FC236}">
                    <a16:creationId xmlns:a16="http://schemas.microsoft.com/office/drawing/2014/main" id="{E852387B-9C17-8140-8A5D-B4F224163843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703378" cy="198022"/>
                <a:chOff x="647820" y="6554814"/>
                <a:chExt cx="1508277" cy="320252"/>
              </a:xfrm>
            </p:grpSpPr>
            <p:sp>
              <p:nvSpPr>
                <p:cNvPr id="50" name="角丸四角形 49">
                  <a:extLst>
                    <a:ext uri="{FF2B5EF4-FFF2-40B4-BE49-F238E27FC236}">
                      <a16:creationId xmlns:a16="http://schemas.microsoft.com/office/drawing/2014/main" id="{72DCB4CC-82A1-2F4A-AC22-E851C5286F55}"/>
                    </a:ext>
                  </a:extLst>
                </p:cNvPr>
                <p:cNvSpPr/>
                <p:nvPr/>
              </p:nvSpPr>
              <p:spPr>
                <a:xfrm>
                  <a:off x="698041" y="6581886"/>
                  <a:ext cx="1458056" cy="2710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51" name="テキスト ボックス 5">
                  <a:extLst>
                    <a:ext uri="{FF2B5EF4-FFF2-40B4-BE49-F238E27FC236}">
                      <a16:creationId xmlns:a16="http://schemas.microsoft.com/office/drawing/2014/main" id="{B8E5E897-B358-9643-A3A6-C46E9917EBFE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49" name="テキスト ボックス 48">
                <a:extLst>
                  <a:ext uri="{FF2B5EF4-FFF2-40B4-BE49-F238E27FC236}">
                    <a16:creationId xmlns:a16="http://schemas.microsoft.com/office/drawing/2014/main" id="{B265718F-8ADB-3147-A9DB-4FD003671E9F}"/>
                  </a:ext>
                </a:extLst>
              </p:cNvPr>
              <p:cNvSpPr txBox="1"/>
              <p:nvPr/>
            </p:nvSpPr>
            <p:spPr>
              <a:xfrm>
                <a:off x="8614493" y="2595926"/>
                <a:ext cx="955254" cy="24976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en-US" altLang="ja-JP" sz="900" b="1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R</a:t>
                </a:r>
                <a:r>
                  <a:rPr lang="en-US" altLang="ja-JP" sz="8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est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（安静）</a:t>
                </a:r>
                <a:endParaRPr lang="ja-JP" altLang="en-US" sz="10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DBD30DF6-216F-AF4B-88BC-8FB316DCA06B}"/>
                </a:ext>
              </a:extLst>
            </p:cNvPr>
            <p:cNvGrpSpPr/>
            <p:nvPr/>
          </p:nvGrpSpPr>
          <p:grpSpPr>
            <a:xfrm>
              <a:off x="6561464" y="2096828"/>
              <a:ext cx="881231" cy="266412"/>
              <a:chOff x="8593791" y="2588523"/>
              <a:chExt cx="881231" cy="266412"/>
            </a:xfrm>
          </p:grpSpPr>
          <p:grpSp>
            <p:nvGrpSpPr>
              <p:cNvPr id="44" name="グループ化 43">
                <a:extLst>
                  <a:ext uri="{FF2B5EF4-FFF2-40B4-BE49-F238E27FC236}">
                    <a16:creationId xmlns:a16="http://schemas.microsoft.com/office/drawing/2014/main" id="{A8C0186A-C65B-EC47-BB68-0AF04B85AB0A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608813" cy="198022"/>
                <a:chOff x="647820" y="6554814"/>
                <a:chExt cx="1305498" cy="320252"/>
              </a:xfrm>
            </p:grpSpPr>
            <p:sp>
              <p:nvSpPr>
                <p:cNvPr id="46" name="角丸四角形 45">
                  <a:extLst>
                    <a:ext uri="{FF2B5EF4-FFF2-40B4-BE49-F238E27FC236}">
                      <a16:creationId xmlns:a16="http://schemas.microsoft.com/office/drawing/2014/main" id="{0F971AF8-3FC3-4749-992F-C577ABEF9782}"/>
                    </a:ext>
                  </a:extLst>
                </p:cNvPr>
                <p:cNvSpPr/>
                <p:nvPr/>
              </p:nvSpPr>
              <p:spPr>
                <a:xfrm>
                  <a:off x="698044" y="6575930"/>
                  <a:ext cx="1250617" cy="27700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47" name="テキスト ボックス 5">
                  <a:extLst>
                    <a:ext uri="{FF2B5EF4-FFF2-40B4-BE49-F238E27FC236}">
                      <a16:creationId xmlns:a16="http://schemas.microsoft.com/office/drawing/2014/main" id="{FB6C31DA-5B4C-3949-944A-FC4B7B98695C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9CF47DC6-BCCF-BA47-AAA6-F5F8A275A60B}"/>
                  </a:ext>
                </a:extLst>
              </p:cNvPr>
              <p:cNvSpPr txBox="1"/>
              <p:nvPr/>
            </p:nvSpPr>
            <p:spPr>
              <a:xfrm>
                <a:off x="8593791" y="2588523"/>
                <a:ext cx="881231" cy="26641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en-US" altLang="ja-JP" sz="10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I</a:t>
                </a:r>
                <a:r>
                  <a:rPr lang="en-US" altLang="ja-JP" sz="8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ce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（冷却）</a:t>
                </a:r>
                <a:endParaRPr lang="ja-JP" altLang="en-US" sz="11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61A8FE10-A5A1-DB44-BB56-80B568C37882}"/>
                </a:ext>
              </a:extLst>
            </p:cNvPr>
            <p:cNvGrpSpPr/>
            <p:nvPr/>
          </p:nvGrpSpPr>
          <p:grpSpPr>
            <a:xfrm>
              <a:off x="6069033" y="3173044"/>
              <a:ext cx="1636501" cy="416269"/>
              <a:chOff x="8582131" y="2585725"/>
              <a:chExt cx="881231" cy="416269"/>
            </a:xfrm>
          </p:grpSpPr>
          <p:grpSp>
            <p:nvGrpSpPr>
              <p:cNvPr id="40" name="グループ化 39">
                <a:extLst>
                  <a:ext uri="{FF2B5EF4-FFF2-40B4-BE49-F238E27FC236}">
                    <a16:creationId xmlns:a16="http://schemas.microsoft.com/office/drawing/2014/main" id="{B2EF1161-1E6B-664E-BF2E-0792BFB5D376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608813" cy="198022"/>
                <a:chOff x="647820" y="6554814"/>
                <a:chExt cx="1305498" cy="320252"/>
              </a:xfrm>
            </p:grpSpPr>
            <p:sp>
              <p:nvSpPr>
                <p:cNvPr id="42" name="角丸四角形 41">
                  <a:extLst>
                    <a:ext uri="{FF2B5EF4-FFF2-40B4-BE49-F238E27FC236}">
                      <a16:creationId xmlns:a16="http://schemas.microsoft.com/office/drawing/2014/main" id="{73132B4A-AA92-4A40-8ECB-8E37DA85B400}"/>
                    </a:ext>
                  </a:extLst>
                </p:cNvPr>
                <p:cNvSpPr/>
                <p:nvPr/>
              </p:nvSpPr>
              <p:spPr>
                <a:xfrm>
                  <a:off x="698840" y="6560881"/>
                  <a:ext cx="1250617" cy="27700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43" name="テキスト ボックス 5">
                  <a:extLst>
                    <a:ext uri="{FF2B5EF4-FFF2-40B4-BE49-F238E27FC236}">
                      <a16:creationId xmlns:a16="http://schemas.microsoft.com/office/drawing/2014/main" id="{03675A7F-EEBF-0049-A46B-B1866F39CB72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EA0C3B98-FEB2-E14C-ADAE-4F3C36B7CE0E}"/>
                  </a:ext>
                </a:extLst>
              </p:cNvPr>
              <p:cNvSpPr txBox="1"/>
              <p:nvPr/>
            </p:nvSpPr>
            <p:spPr>
              <a:xfrm>
                <a:off x="8582131" y="2585725"/>
                <a:ext cx="881231" cy="4162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ja-JP" altLang="ja-JP" sz="9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C</a:t>
                </a:r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o</a:t>
                </a:r>
                <a:r>
                  <a:rPr lang="en-US" altLang="ja-JP" sz="800" b="1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m</a:t>
                </a:r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pression</a:t>
                </a:r>
                <a:r>
                  <a:rPr lang="ja-JP" altLang="ja-JP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（圧迫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）</a:t>
                </a:r>
                <a:endParaRPr lang="en-US" altLang="ja-JP" sz="6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endParaRPr>
              </a:p>
              <a:p>
                <a:pPr algn="ctr" defTabSz="932322"/>
                <a:endParaRPr lang="ja-JP" altLang="en-US" sz="10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1" name="グループ化 30">
              <a:extLst>
                <a:ext uri="{FF2B5EF4-FFF2-40B4-BE49-F238E27FC236}">
                  <a16:creationId xmlns:a16="http://schemas.microsoft.com/office/drawing/2014/main" id="{E4A29999-D3F3-2A41-8982-2375A5EA8CE4}"/>
                </a:ext>
              </a:extLst>
            </p:cNvPr>
            <p:cNvGrpSpPr/>
            <p:nvPr/>
          </p:nvGrpSpPr>
          <p:grpSpPr>
            <a:xfrm>
              <a:off x="7433361" y="3173044"/>
              <a:ext cx="1010637" cy="416269"/>
              <a:chOff x="8683635" y="2598870"/>
              <a:chExt cx="680784" cy="416269"/>
            </a:xfrm>
          </p:grpSpPr>
          <p:grpSp>
            <p:nvGrpSpPr>
              <p:cNvPr id="36" name="グループ化 35">
                <a:extLst>
                  <a:ext uri="{FF2B5EF4-FFF2-40B4-BE49-F238E27FC236}">
                    <a16:creationId xmlns:a16="http://schemas.microsoft.com/office/drawing/2014/main" id="{49206422-581D-D64C-9DE0-848866649D20}"/>
                  </a:ext>
                </a:extLst>
              </p:cNvPr>
              <p:cNvGrpSpPr/>
              <p:nvPr/>
            </p:nvGrpSpPr>
            <p:grpSpPr>
              <a:xfrm>
                <a:off x="8687623" y="2625889"/>
                <a:ext cx="612792" cy="198022"/>
                <a:chOff x="639287" y="6554814"/>
                <a:chExt cx="1314031" cy="320252"/>
              </a:xfrm>
            </p:grpSpPr>
            <p:sp>
              <p:nvSpPr>
                <p:cNvPr id="38" name="角丸四角形 37">
                  <a:extLst>
                    <a:ext uri="{FF2B5EF4-FFF2-40B4-BE49-F238E27FC236}">
                      <a16:creationId xmlns:a16="http://schemas.microsoft.com/office/drawing/2014/main" id="{064418DC-4618-1A4C-A8FD-F7AD0576631C}"/>
                    </a:ext>
                  </a:extLst>
                </p:cNvPr>
                <p:cNvSpPr/>
                <p:nvPr/>
              </p:nvSpPr>
              <p:spPr>
                <a:xfrm>
                  <a:off x="639287" y="6575930"/>
                  <a:ext cx="1309373" cy="27505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39" name="テキスト ボックス 5">
                  <a:extLst>
                    <a:ext uri="{FF2B5EF4-FFF2-40B4-BE49-F238E27FC236}">
                      <a16:creationId xmlns:a16="http://schemas.microsoft.com/office/drawing/2014/main" id="{939097DE-0B5B-5E48-9955-A5596072588F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37" name="テキスト ボックス 36">
                <a:extLst>
                  <a:ext uri="{FF2B5EF4-FFF2-40B4-BE49-F238E27FC236}">
                    <a16:creationId xmlns:a16="http://schemas.microsoft.com/office/drawing/2014/main" id="{8B90D96D-2BB7-784C-A373-F74259C584E2}"/>
                  </a:ext>
                </a:extLst>
              </p:cNvPr>
              <p:cNvSpPr txBox="1"/>
              <p:nvPr/>
            </p:nvSpPr>
            <p:spPr>
              <a:xfrm>
                <a:off x="8683635" y="2598870"/>
                <a:ext cx="680784" cy="4162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ja-JP" altLang="ja-JP" sz="9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E</a:t>
                </a:r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levation</a:t>
                </a:r>
                <a:r>
                  <a:rPr lang="ja-JP" altLang="en-US" sz="6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</a:t>
                </a:r>
                <a:r>
                  <a:rPr lang="ja-JP" altLang="ja-JP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挙上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）</a:t>
                </a:r>
                <a:endParaRPr lang="en-US" altLang="ja-JP" sz="6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endParaRPr>
              </a:p>
              <a:p>
                <a:pPr algn="ctr" defTabSz="932322"/>
                <a:endParaRPr lang="ja-JP" altLang="en-US" sz="1000" b="1">
                  <a:solidFill>
                    <a:schemeClr val="bg1"/>
                  </a:solidFill>
                </a:endParaRPr>
              </a:p>
            </p:txBody>
          </p:sp>
        </p:grp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08C200DE-E4E5-E143-94E2-C127BC958CA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541084" y="2512359"/>
              <a:ext cx="305188" cy="260530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A0735B73-94BC-3042-8D0D-A74EA1F1F69D}"/>
                </a:ext>
              </a:extLst>
            </p:cNvPr>
            <p:cNvCxnSpPr>
              <a:cxnSpLocks/>
            </p:cNvCxnSpPr>
            <p:nvPr/>
          </p:nvCxnSpPr>
          <p:spPr>
            <a:xfrm>
              <a:off x="6946707" y="2352314"/>
              <a:ext cx="114235" cy="382801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B8E5AA5D-AAC7-594F-B2B7-A98F7AE34CE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78659" y="2795071"/>
              <a:ext cx="292946" cy="404992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12AC801A-24A0-454E-9042-9616DD1EBDB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317374" y="2960189"/>
              <a:ext cx="528704" cy="213221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0BC8959D-996F-3A41-9305-3577953C71C5}"/>
              </a:ext>
            </a:extLst>
          </p:cNvPr>
          <p:cNvGrpSpPr/>
          <p:nvPr/>
        </p:nvGrpSpPr>
        <p:grpSpPr>
          <a:xfrm>
            <a:off x="3018093" y="8284407"/>
            <a:ext cx="1226354" cy="1211334"/>
            <a:chOff x="4867969" y="697525"/>
            <a:chExt cx="1226354" cy="1211334"/>
          </a:xfrm>
        </p:grpSpPr>
        <p:pic>
          <p:nvPicPr>
            <p:cNvPr id="53" name="図 52">
              <a:extLst>
                <a:ext uri="{FF2B5EF4-FFF2-40B4-BE49-F238E27FC236}">
                  <a16:creationId xmlns:a16="http://schemas.microsoft.com/office/drawing/2014/main" id="{109B1C0B-0160-8D4B-953D-32801400086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8378" y="1181385"/>
              <a:ext cx="719611" cy="698850"/>
            </a:xfrm>
            <a:prstGeom prst="rect">
              <a:avLst/>
            </a:prstGeom>
          </p:spPr>
        </p:pic>
        <p:grpSp>
          <p:nvGrpSpPr>
            <p:cNvPr id="54" name="グループ化 53">
              <a:extLst>
                <a:ext uri="{FF2B5EF4-FFF2-40B4-BE49-F238E27FC236}">
                  <a16:creationId xmlns:a16="http://schemas.microsoft.com/office/drawing/2014/main" id="{E42C728F-7DAF-4E4E-B2D4-1305A87D9DC5}"/>
                </a:ext>
              </a:extLst>
            </p:cNvPr>
            <p:cNvGrpSpPr/>
            <p:nvPr/>
          </p:nvGrpSpPr>
          <p:grpSpPr>
            <a:xfrm>
              <a:off x="4867969" y="697525"/>
              <a:ext cx="1226354" cy="1211334"/>
              <a:chOff x="4379786" y="2333898"/>
              <a:chExt cx="1226354" cy="1211334"/>
            </a:xfrm>
          </p:grpSpPr>
          <p:grpSp>
            <p:nvGrpSpPr>
              <p:cNvPr id="55" name="グループ化 54">
                <a:extLst>
                  <a:ext uri="{FF2B5EF4-FFF2-40B4-BE49-F238E27FC236}">
                    <a16:creationId xmlns:a16="http://schemas.microsoft.com/office/drawing/2014/main" id="{01D301AA-8FF5-9D47-8E49-78C18F9C1C2E}"/>
                  </a:ext>
                </a:extLst>
              </p:cNvPr>
              <p:cNvGrpSpPr/>
              <p:nvPr/>
            </p:nvGrpSpPr>
            <p:grpSpPr>
              <a:xfrm>
                <a:off x="4379786" y="2333898"/>
                <a:ext cx="1226354" cy="1211334"/>
                <a:chOff x="5386276" y="692830"/>
                <a:chExt cx="1226354" cy="1211334"/>
              </a:xfrm>
            </p:grpSpPr>
            <p:pic>
              <p:nvPicPr>
                <p:cNvPr id="57" name="図 56">
                  <a:extLst>
                    <a:ext uri="{FF2B5EF4-FFF2-40B4-BE49-F238E27FC236}">
                      <a16:creationId xmlns:a16="http://schemas.microsoft.com/office/drawing/2014/main" id="{B03B43F5-5F65-5F41-A517-09E8DAB8EB1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5"/>
                <a:srcRect l="51808" t="52607" r="-1311" b="26972"/>
                <a:stretch/>
              </p:blipFill>
              <p:spPr>
                <a:xfrm>
                  <a:off x="5386276" y="692830"/>
                  <a:ext cx="1226354" cy="432227"/>
                </a:xfrm>
                <a:prstGeom prst="rect">
                  <a:avLst/>
                </a:prstGeom>
              </p:spPr>
            </p:pic>
            <p:grpSp>
              <p:nvGrpSpPr>
                <p:cNvPr id="58" name="グループ化 57">
                  <a:extLst>
                    <a:ext uri="{FF2B5EF4-FFF2-40B4-BE49-F238E27FC236}">
                      <a16:creationId xmlns:a16="http://schemas.microsoft.com/office/drawing/2014/main" id="{2397D767-80B2-C243-AA9D-AA2A1F2CD2FD}"/>
                    </a:ext>
                  </a:extLst>
                </p:cNvPr>
                <p:cNvGrpSpPr/>
                <p:nvPr/>
              </p:nvGrpSpPr>
              <p:grpSpPr>
                <a:xfrm>
                  <a:off x="5595888" y="1132498"/>
                  <a:ext cx="772992" cy="771666"/>
                  <a:chOff x="5045951" y="779641"/>
                  <a:chExt cx="772992" cy="771666"/>
                </a:xfrm>
              </p:grpSpPr>
              <p:grpSp>
                <p:nvGrpSpPr>
                  <p:cNvPr id="59" name="グループ化 58">
                    <a:extLst>
                      <a:ext uri="{FF2B5EF4-FFF2-40B4-BE49-F238E27FC236}">
                        <a16:creationId xmlns:a16="http://schemas.microsoft.com/office/drawing/2014/main" id="{C07CD037-DA33-1544-BA2B-FD1BBB40675A}"/>
                      </a:ext>
                    </a:extLst>
                  </p:cNvPr>
                  <p:cNvGrpSpPr/>
                  <p:nvPr/>
                </p:nvGrpSpPr>
                <p:grpSpPr>
                  <a:xfrm>
                    <a:off x="5045951" y="779641"/>
                    <a:ext cx="142792" cy="769323"/>
                    <a:chOff x="5045951" y="779641"/>
                    <a:chExt cx="142792" cy="769323"/>
                  </a:xfrm>
                </p:grpSpPr>
                <p:sp>
                  <p:nvSpPr>
                    <p:cNvPr id="63" name="L 字 62">
                      <a:extLst>
                        <a:ext uri="{FF2B5EF4-FFF2-40B4-BE49-F238E27FC236}">
                          <a16:creationId xmlns:a16="http://schemas.microsoft.com/office/drawing/2014/main" id="{E551FA97-BF0E-7943-B4B3-30E25BB583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5951" y="14061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  <p:sp>
                  <p:nvSpPr>
                    <p:cNvPr id="64" name="L 字 63">
                      <a:extLst>
                        <a:ext uri="{FF2B5EF4-FFF2-40B4-BE49-F238E27FC236}">
                          <a16:creationId xmlns:a16="http://schemas.microsoft.com/office/drawing/2014/main" id="{31EA3F6B-E53E-E44B-B1FA-E4231831FF33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046920" y="7786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0" name="グループ化 59">
                    <a:extLst>
                      <a:ext uri="{FF2B5EF4-FFF2-40B4-BE49-F238E27FC236}">
                        <a16:creationId xmlns:a16="http://schemas.microsoft.com/office/drawing/2014/main" id="{1B3FD83D-F573-924C-97F6-83BD700561A1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5664993" y="781984"/>
                    <a:ext cx="153950" cy="769323"/>
                    <a:chOff x="5045951" y="779641"/>
                    <a:chExt cx="142792" cy="769323"/>
                  </a:xfrm>
                </p:grpSpPr>
                <p:sp>
                  <p:nvSpPr>
                    <p:cNvPr id="61" name="L 字 60">
                      <a:extLst>
                        <a:ext uri="{FF2B5EF4-FFF2-40B4-BE49-F238E27FC236}">
                          <a16:creationId xmlns:a16="http://schemas.microsoft.com/office/drawing/2014/main" id="{14CAB3AD-EADB-EC48-9EF2-9AD1BEBE69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5951" y="14061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  <p:sp>
                  <p:nvSpPr>
                    <p:cNvPr id="62" name="L 字 61">
                      <a:extLst>
                        <a:ext uri="{FF2B5EF4-FFF2-40B4-BE49-F238E27FC236}">
                          <a16:creationId xmlns:a16="http://schemas.microsoft.com/office/drawing/2014/main" id="{BBD09282-9002-5D4A-8C4B-FDCEE47E2EFD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046920" y="7786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</p:grpSp>
            </p:grpSp>
          </p:grpSp>
          <p:sp>
            <p:nvSpPr>
              <p:cNvPr id="56" name="テキスト ボックス 55">
                <a:extLst>
                  <a:ext uri="{FF2B5EF4-FFF2-40B4-BE49-F238E27FC236}">
                    <a16:creationId xmlns:a16="http://schemas.microsoft.com/office/drawing/2014/main" id="{8F47A009-3702-1D42-B547-832BDC215DBF}"/>
                  </a:ext>
                </a:extLst>
              </p:cNvPr>
              <p:cNvSpPr txBox="1"/>
              <p:nvPr/>
            </p:nvSpPr>
            <p:spPr>
              <a:xfrm>
                <a:off x="4603482" y="2380148"/>
                <a:ext cx="930589" cy="33855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ja-JP" altLang="en-US" sz="800">
                    <a:solidFill>
                      <a:schemeClr val="tx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アイスパック</a:t>
                </a:r>
                <a:endParaRPr lang="en-US" altLang="ja-JP" sz="800" dirty="0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endParaRPr>
              </a:p>
              <a:p>
                <a:pPr algn="ctr"/>
                <a:r>
                  <a:rPr lang="ja-JP" altLang="en-US" sz="800">
                    <a:solidFill>
                      <a:schemeClr val="tx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の作り方</a:t>
                </a:r>
              </a:p>
            </p:txBody>
          </p:sp>
        </p:grpSp>
      </p:grp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6C2E1BB3-41DF-E241-A8E0-52DFC1ADCF94}"/>
              </a:ext>
            </a:extLst>
          </p:cNvPr>
          <p:cNvGrpSpPr/>
          <p:nvPr/>
        </p:nvGrpSpPr>
        <p:grpSpPr>
          <a:xfrm>
            <a:off x="4676708" y="8281295"/>
            <a:ext cx="1229728" cy="1212103"/>
            <a:chOff x="4229400" y="234327"/>
            <a:chExt cx="1229728" cy="1212103"/>
          </a:xfrm>
        </p:grpSpPr>
        <p:pic>
          <p:nvPicPr>
            <p:cNvPr id="66" name="図 65">
              <a:extLst>
                <a:ext uri="{FF2B5EF4-FFF2-40B4-BE49-F238E27FC236}">
                  <a16:creationId xmlns:a16="http://schemas.microsoft.com/office/drawing/2014/main" id="{17EB25F9-9D9D-C348-BB20-E6850936F70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7413" y="706769"/>
              <a:ext cx="698850" cy="698850"/>
            </a:xfrm>
            <a:prstGeom prst="rect">
              <a:avLst/>
            </a:prstGeom>
          </p:spPr>
        </p:pic>
        <p:grpSp>
          <p:nvGrpSpPr>
            <p:cNvPr id="67" name="グループ化 66">
              <a:extLst>
                <a:ext uri="{FF2B5EF4-FFF2-40B4-BE49-F238E27FC236}">
                  <a16:creationId xmlns:a16="http://schemas.microsoft.com/office/drawing/2014/main" id="{E240CF6D-7D0F-A540-994E-5879BB826E24}"/>
                </a:ext>
              </a:extLst>
            </p:cNvPr>
            <p:cNvGrpSpPr/>
            <p:nvPr/>
          </p:nvGrpSpPr>
          <p:grpSpPr>
            <a:xfrm>
              <a:off x="4229400" y="234327"/>
              <a:ext cx="1229728" cy="1212103"/>
              <a:chOff x="5363339" y="692061"/>
              <a:chExt cx="1229728" cy="1212103"/>
            </a:xfrm>
          </p:grpSpPr>
          <p:pic>
            <p:nvPicPr>
              <p:cNvPr id="68" name="図 67">
                <a:extLst>
                  <a:ext uri="{FF2B5EF4-FFF2-40B4-BE49-F238E27FC236}">
                    <a16:creationId xmlns:a16="http://schemas.microsoft.com/office/drawing/2014/main" id="{98E1285C-0FD7-E442-88F7-FCFEF93DB31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/>
              <a:srcRect l="52122" t="52035" r="-1625" b="25899"/>
              <a:stretch/>
            </p:blipFill>
            <p:spPr>
              <a:xfrm>
                <a:off x="5363339" y="692061"/>
                <a:ext cx="1229728" cy="453494"/>
              </a:xfrm>
              <a:prstGeom prst="rect">
                <a:avLst/>
              </a:prstGeom>
            </p:spPr>
          </p:pic>
          <p:grpSp>
            <p:nvGrpSpPr>
              <p:cNvPr id="69" name="グループ化 68">
                <a:extLst>
                  <a:ext uri="{FF2B5EF4-FFF2-40B4-BE49-F238E27FC236}">
                    <a16:creationId xmlns:a16="http://schemas.microsoft.com/office/drawing/2014/main" id="{FEBE4561-4E19-3D46-B54D-A1CE53FF6FFB}"/>
                  </a:ext>
                </a:extLst>
              </p:cNvPr>
              <p:cNvGrpSpPr/>
              <p:nvPr/>
            </p:nvGrpSpPr>
            <p:grpSpPr>
              <a:xfrm>
                <a:off x="5595888" y="1132498"/>
                <a:ext cx="772992" cy="771666"/>
                <a:chOff x="5045951" y="779641"/>
                <a:chExt cx="772992" cy="771666"/>
              </a:xfrm>
            </p:grpSpPr>
            <p:grpSp>
              <p:nvGrpSpPr>
                <p:cNvPr id="70" name="グループ化 69">
                  <a:extLst>
                    <a:ext uri="{FF2B5EF4-FFF2-40B4-BE49-F238E27FC236}">
                      <a16:creationId xmlns:a16="http://schemas.microsoft.com/office/drawing/2014/main" id="{FA0BBA24-2600-1345-9487-0432B69ECE00}"/>
                    </a:ext>
                  </a:extLst>
                </p:cNvPr>
                <p:cNvGrpSpPr/>
                <p:nvPr/>
              </p:nvGrpSpPr>
              <p:grpSpPr>
                <a:xfrm>
                  <a:off x="5045951" y="779641"/>
                  <a:ext cx="142792" cy="769323"/>
                  <a:chOff x="5045951" y="779641"/>
                  <a:chExt cx="142792" cy="769323"/>
                </a:xfrm>
              </p:grpSpPr>
              <p:sp>
                <p:nvSpPr>
                  <p:cNvPr id="74" name="L 字 73">
                    <a:extLst>
                      <a:ext uri="{FF2B5EF4-FFF2-40B4-BE49-F238E27FC236}">
                        <a16:creationId xmlns:a16="http://schemas.microsoft.com/office/drawing/2014/main" id="{7611010D-19C7-3949-A8F3-8C4F237FB5E2}"/>
                      </a:ext>
                    </a:extLst>
                  </p:cNvPr>
                  <p:cNvSpPr/>
                  <p:nvPr/>
                </p:nvSpPr>
                <p:spPr>
                  <a:xfrm>
                    <a:off x="5045951" y="14061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  <p:sp>
                <p:nvSpPr>
                  <p:cNvPr id="75" name="L 字 74">
                    <a:extLst>
                      <a:ext uri="{FF2B5EF4-FFF2-40B4-BE49-F238E27FC236}">
                        <a16:creationId xmlns:a16="http://schemas.microsoft.com/office/drawing/2014/main" id="{4942721C-F763-B54D-A3A0-FD1A577CC46C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046920" y="7786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</p:grpSp>
            <p:grpSp>
              <p:nvGrpSpPr>
                <p:cNvPr id="71" name="グループ化 70">
                  <a:extLst>
                    <a:ext uri="{FF2B5EF4-FFF2-40B4-BE49-F238E27FC236}">
                      <a16:creationId xmlns:a16="http://schemas.microsoft.com/office/drawing/2014/main" id="{0C9FA21B-C10D-6F47-974F-FDF67AF293E2}"/>
                    </a:ext>
                  </a:extLst>
                </p:cNvPr>
                <p:cNvGrpSpPr/>
                <p:nvPr/>
              </p:nvGrpSpPr>
              <p:grpSpPr>
                <a:xfrm flipH="1">
                  <a:off x="5664993" y="781984"/>
                  <a:ext cx="153950" cy="769323"/>
                  <a:chOff x="5045951" y="779641"/>
                  <a:chExt cx="142792" cy="769323"/>
                </a:xfrm>
              </p:grpSpPr>
              <p:sp>
                <p:nvSpPr>
                  <p:cNvPr id="72" name="L 字 71">
                    <a:extLst>
                      <a:ext uri="{FF2B5EF4-FFF2-40B4-BE49-F238E27FC236}">
                        <a16:creationId xmlns:a16="http://schemas.microsoft.com/office/drawing/2014/main" id="{05EEB606-DD8B-104D-9204-1CDE67BCDE6C}"/>
                      </a:ext>
                    </a:extLst>
                  </p:cNvPr>
                  <p:cNvSpPr/>
                  <p:nvPr/>
                </p:nvSpPr>
                <p:spPr>
                  <a:xfrm>
                    <a:off x="5045951" y="14061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  <p:sp>
                <p:nvSpPr>
                  <p:cNvPr id="73" name="L 字 72">
                    <a:extLst>
                      <a:ext uri="{FF2B5EF4-FFF2-40B4-BE49-F238E27FC236}">
                        <a16:creationId xmlns:a16="http://schemas.microsoft.com/office/drawing/2014/main" id="{5808388E-3BC0-1241-953D-6ACE9565BA9D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046920" y="7786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</p:grpSp>
          </p:grpSp>
        </p:grpSp>
      </p:grpSp>
      <p:grpSp>
        <p:nvGrpSpPr>
          <p:cNvPr id="76" name="グループ化 75">
            <a:extLst>
              <a:ext uri="{FF2B5EF4-FFF2-40B4-BE49-F238E27FC236}">
                <a16:creationId xmlns:a16="http://schemas.microsoft.com/office/drawing/2014/main" id="{30B7034E-32F5-8642-8115-9808920FB08D}"/>
              </a:ext>
            </a:extLst>
          </p:cNvPr>
          <p:cNvGrpSpPr/>
          <p:nvPr/>
        </p:nvGrpSpPr>
        <p:grpSpPr>
          <a:xfrm>
            <a:off x="381024" y="4946936"/>
            <a:ext cx="2532383" cy="276999"/>
            <a:chOff x="689815" y="6532284"/>
            <a:chExt cx="1305498" cy="345602"/>
          </a:xfrm>
        </p:grpSpPr>
        <p:sp>
          <p:nvSpPr>
            <p:cNvPr id="77" name="角丸四角形 76">
              <a:extLst>
                <a:ext uri="{FF2B5EF4-FFF2-40B4-BE49-F238E27FC236}">
                  <a16:creationId xmlns:a16="http://schemas.microsoft.com/office/drawing/2014/main" id="{DF306164-AD22-814C-A8E5-ACD68A0F605A}"/>
                </a:ext>
              </a:extLst>
            </p:cNvPr>
            <p:cNvSpPr/>
            <p:nvPr/>
          </p:nvSpPr>
          <p:spPr>
            <a:xfrm>
              <a:off x="698045" y="6575933"/>
              <a:ext cx="1250617" cy="277000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78" name="テキスト ボックス 5">
              <a:extLst>
                <a:ext uri="{FF2B5EF4-FFF2-40B4-BE49-F238E27FC236}">
                  <a16:creationId xmlns:a16="http://schemas.microsoft.com/office/drawing/2014/main" id="{219D044B-A7B8-2640-AAB7-F7C0CB953722}"/>
                </a:ext>
              </a:extLst>
            </p:cNvPr>
            <p:cNvSpPr txBox="1"/>
            <p:nvPr/>
          </p:nvSpPr>
          <p:spPr>
            <a:xfrm>
              <a:off x="689815" y="6532284"/>
              <a:ext cx="1305498" cy="345602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r>
                <a:rPr lang="ja-JP" altLang="en-US" sz="120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ご家庭でできる応急手当て</a:t>
              </a:r>
              <a:endParaRPr lang="en-US" altLang="ja-JP" sz="12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8BBD5668-F481-FC43-865E-60CD7BED00A8}"/>
              </a:ext>
            </a:extLst>
          </p:cNvPr>
          <p:cNvSpPr/>
          <p:nvPr/>
        </p:nvSpPr>
        <p:spPr>
          <a:xfrm>
            <a:off x="3279665" y="2971705"/>
            <a:ext cx="3143577" cy="1602446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3C82E0B8-9B15-7C4A-B1BC-1E8E460F9F43}"/>
              </a:ext>
            </a:extLst>
          </p:cNvPr>
          <p:cNvGrpSpPr/>
          <p:nvPr/>
        </p:nvGrpSpPr>
        <p:grpSpPr>
          <a:xfrm>
            <a:off x="655622" y="2826701"/>
            <a:ext cx="1307044" cy="276999"/>
            <a:chOff x="626980" y="6561062"/>
            <a:chExt cx="1321682" cy="320252"/>
          </a:xfrm>
        </p:grpSpPr>
        <p:sp>
          <p:nvSpPr>
            <p:cNvPr id="81" name="角丸四角形 80">
              <a:extLst>
                <a:ext uri="{FF2B5EF4-FFF2-40B4-BE49-F238E27FC236}">
                  <a16:creationId xmlns:a16="http://schemas.microsoft.com/office/drawing/2014/main" id="{DC1D4CCD-9D21-0145-A6AB-CB5DD7633C54}"/>
                </a:ext>
              </a:extLst>
            </p:cNvPr>
            <p:cNvSpPr/>
            <p:nvPr/>
          </p:nvSpPr>
          <p:spPr>
            <a:xfrm>
              <a:off x="698045" y="6575933"/>
              <a:ext cx="1250617" cy="277000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82" name="テキスト ボックス 5">
              <a:extLst>
                <a:ext uri="{FF2B5EF4-FFF2-40B4-BE49-F238E27FC236}">
                  <a16:creationId xmlns:a16="http://schemas.microsoft.com/office/drawing/2014/main" id="{E9959553-5C3D-A24A-8071-D3A496E643DA}"/>
                </a:ext>
              </a:extLst>
            </p:cNvPr>
            <p:cNvSpPr txBox="1"/>
            <p:nvPr/>
          </p:nvSpPr>
          <p:spPr>
            <a:xfrm>
              <a:off x="626980" y="6561062"/>
              <a:ext cx="1305498" cy="320252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r>
                <a:rPr lang="ja-JP" altLang="en-US" sz="12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右膝正面</a:t>
              </a:r>
              <a:endParaRPr lang="en-US" altLang="ja-JP" sz="12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124A344D-4DAC-FB4A-A9B1-6640055C427F}"/>
              </a:ext>
            </a:extLst>
          </p:cNvPr>
          <p:cNvSpPr txBox="1"/>
          <p:nvPr/>
        </p:nvSpPr>
        <p:spPr>
          <a:xfrm>
            <a:off x="3579551" y="2687479"/>
            <a:ext cx="970368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大腿骨</a:t>
            </a:r>
          </a:p>
        </p:txBody>
      </p:sp>
      <p:sp>
        <p:nvSpPr>
          <p:cNvPr id="84" name="テキスト ボックス 4">
            <a:extLst>
              <a:ext uri="{FF2B5EF4-FFF2-40B4-BE49-F238E27FC236}">
                <a16:creationId xmlns:a16="http://schemas.microsoft.com/office/drawing/2014/main" id="{C1DE3744-365B-F541-A7C4-B2AF279E3338}"/>
              </a:ext>
            </a:extLst>
          </p:cNvPr>
          <p:cNvSpPr txBox="1"/>
          <p:nvPr/>
        </p:nvSpPr>
        <p:spPr>
          <a:xfrm>
            <a:off x="349570" y="5254084"/>
            <a:ext cx="6324145" cy="2899207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RICE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処置</a:t>
            </a:r>
            <a:endParaRPr lang="en-US" altLang="ja-JP" sz="1200" kern="1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Times New Roman" panose="02020603050405020304" pitchFamily="18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　捻挫</a:t>
            </a: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や打撲、肉ばなれなど突発的なケガに対する基本の応急手当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のこと。</a:t>
            </a:r>
            <a:r>
              <a:rPr lang="ja-JP" altLang="ja-JP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処置の「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」は、</a:t>
            </a:r>
            <a:r>
              <a:rPr lang="ja-JP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Rest（安静）、Ice（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冷却</a:t>
            </a:r>
            <a:r>
              <a:rPr lang="ja-JP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）、Coｍpression（圧迫）、Elevation(挙上)の４つの頭文字を</a:t>
            </a:r>
            <a:r>
              <a:rPr lang="ja-JP" altLang="ja-JP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並べたもの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である。痛み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をやわらげ、腫れや内出血を最小限に抑えるためのケガ直後の応急手当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の方法。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ケガ直後の徹底的な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処置により、以後の経過回復が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大きく変わる。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　アイシング時間の目安は、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回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10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～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20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分程度。アイシング後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40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分程度経過して、腫れや痛みがあれば再度アイシングを繰り返し実施する。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処置は、治療ではなくあくまで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応急手当である。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「痛みや腫れが改善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しない」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「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日常生活に支障がある」場合は、必ず医療機関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を受診する必要がある。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</p:txBody>
      </p:sp>
      <p:cxnSp>
        <p:nvCxnSpPr>
          <p:cNvPr id="85" name="直線コネクタ 84">
            <a:extLst>
              <a:ext uri="{FF2B5EF4-FFF2-40B4-BE49-F238E27FC236}">
                <a16:creationId xmlns:a16="http://schemas.microsoft.com/office/drawing/2014/main" id="{100EA088-1BA1-0F44-BF92-A85ED1AE086C}"/>
              </a:ext>
            </a:extLst>
          </p:cNvPr>
          <p:cNvCxnSpPr>
            <a:cxnSpLocks/>
          </p:cNvCxnSpPr>
          <p:nvPr/>
        </p:nvCxnSpPr>
        <p:spPr>
          <a:xfrm flipH="1">
            <a:off x="3346349" y="3043928"/>
            <a:ext cx="685869" cy="347846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6" name="直線コネクタ 85">
            <a:extLst>
              <a:ext uri="{FF2B5EF4-FFF2-40B4-BE49-F238E27FC236}">
                <a16:creationId xmlns:a16="http://schemas.microsoft.com/office/drawing/2014/main" id="{2DFA86DC-C21A-1940-B960-975141F53BC4}"/>
              </a:ext>
            </a:extLst>
          </p:cNvPr>
          <p:cNvCxnSpPr>
            <a:cxnSpLocks/>
          </p:cNvCxnSpPr>
          <p:nvPr/>
        </p:nvCxnSpPr>
        <p:spPr>
          <a:xfrm flipH="1">
            <a:off x="3025623" y="2818202"/>
            <a:ext cx="521627" cy="269008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7" name="直線コネクタ 86">
            <a:extLst>
              <a:ext uri="{FF2B5EF4-FFF2-40B4-BE49-F238E27FC236}">
                <a16:creationId xmlns:a16="http://schemas.microsoft.com/office/drawing/2014/main" id="{1C53AB2F-D281-EA4C-9740-AC5C2A610504}"/>
              </a:ext>
            </a:extLst>
          </p:cNvPr>
          <p:cNvCxnSpPr>
            <a:cxnSpLocks/>
          </p:cNvCxnSpPr>
          <p:nvPr/>
        </p:nvCxnSpPr>
        <p:spPr>
          <a:xfrm>
            <a:off x="3361994" y="4515706"/>
            <a:ext cx="438880" cy="65366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8" name="直線コネクタ 87">
            <a:extLst>
              <a:ext uri="{FF2B5EF4-FFF2-40B4-BE49-F238E27FC236}">
                <a16:creationId xmlns:a16="http://schemas.microsoft.com/office/drawing/2014/main" id="{17806CF4-35C7-2043-BF76-E03A4A039E75}"/>
              </a:ext>
            </a:extLst>
          </p:cNvPr>
          <p:cNvCxnSpPr>
            <a:cxnSpLocks/>
          </p:cNvCxnSpPr>
          <p:nvPr/>
        </p:nvCxnSpPr>
        <p:spPr>
          <a:xfrm flipV="1">
            <a:off x="2528513" y="4591986"/>
            <a:ext cx="526206" cy="5621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F3FF3794-6FFC-0446-A646-B09B2D491285}"/>
              </a:ext>
            </a:extLst>
          </p:cNvPr>
          <p:cNvSpPr txBox="1"/>
          <p:nvPr/>
        </p:nvSpPr>
        <p:spPr>
          <a:xfrm>
            <a:off x="4775690" y="8337260"/>
            <a:ext cx="1130746" cy="3385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各部</a:t>
            </a:r>
            <a:r>
              <a:rPr lang="ja-JP" altLang="en-US" sz="800">
                <a:latin typeface="Hiragino Sans W4" panose="020B0400000000000000" pitchFamily="34" charset="-128"/>
                <a:ea typeface="Hiragino Sans W4" panose="020B0400000000000000" pitchFamily="34" charset="-128"/>
              </a:rPr>
              <a:t>位の</a:t>
            </a:r>
            <a:endParaRPr lang="en-US" altLang="ja-JP" sz="8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algn="ctr"/>
            <a:r>
              <a:rPr lang="en-US" altLang="ja-JP" sz="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RICE</a:t>
            </a:r>
            <a:r>
              <a:rPr lang="ja-JP" altLang="en-US" sz="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処置</a:t>
            </a:r>
            <a:endParaRPr lang="en-US" altLang="ja-JP" sz="8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8874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330</Words>
  <Application>Microsoft Macintosh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Hiragino Sans W4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朝比奈 大輔</dc:creator>
  <cp:lastModifiedBy>朝比奈 大輔</cp:lastModifiedBy>
  <cp:revision>3</cp:revision>
  <dcterms:created xsi:type="dcterms:W3CDTF">2023-02-11T08:25:58Z</dcterms:created>
  <dcterms:modified xsi:type="dcterms:W3CDTF">2023-02-11T08:34:09Z</dcterms:modified>
</cp:coreProperties>
</file>