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2227"/>
  </p:normalViewPr>
  <p:slideViewPr>
    <p:cSldViewPr snapToGrid="0" snapToObjects="1">
      <p:cViewPr varScale="1">
        <p:scale>
          <a:sx n="79" d="100"/>
          <a:sy n="79" d="100"/>
        </p:scale>
        <p:origin x="372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682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304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3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998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17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3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097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458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557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61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05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20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6207008A-4E91-A844-B045-8EA38A746189}"/>
              </a:ext>
            </a:extLst>
          </p:cNvPr>
          <p:cNvCxnSpPr>
            <a:cxnSpLocks/>
          </p:cNvCxnSpPr>
          <p:nvPr/>
        </p:nvCxnSpPr>
        <p:spPr>
          <a:xfrm>
            <a:off x="398930" y="583749"/>
            <a:ext cx="5827059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796226CC-1FE7-4D45-9A8A-4A322612439E}"/>
              </a:ext>
            </a:extLst>
          </p:cNvPr>
          <p:cNvGrpSpPr/>
          <p:nvPr/>
        </p:nvGrpSpPr>
        <p:grpSpPr>
          <a:xfrm>
            <a:off x="406972" y="838144"/>
            <a:ext cx="3022028" cy="276999"/>
            <a:chOff x="422132" y="2632221"/>
            <a:chExt cx="2187591" cy="273699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6" name="L 字 5">
              <a:extLst>
                <a:ext uri="{FF2B5EF4-FFF2-40B4-BE49-F238E27FC236}">
                  <a16:creationId xmlns:a16="http://schemas.microsoft.com/office/drawing/2014/main" id="{FC719401-26CC-BD47-BA3C-4B4033D9FB8D}"/>
                </a:ext>
              </a:extLst>
            </p:cNvPr>
            <p:cNvSpPr/>
            <p:nvPr/>
          </p:nvSpPr>
          <p:spPr>
            <a:xfrm>
              <a:off x="426584" y="2632221"/>
              <a:ext cx="2183139" cy="256972"/>
            </a:xfrm>
            <a:prstGeom prst="corner">
              <a:avLst>
                <a:gd name="adj1" fmla="val 7627"/>
                <a:gd name="adj2" fmla="val 87586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libri"/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B425DACF-15D0-A247-999D-448B239D7E00}"/>
                </a:ext>
              </a:extLst>
            </p:cNvPr>
            <p:cNvSpPr txBox="1"/>
            <p:nvPr/>
          </p:nvSpPr>
          <p:spPr>
            <a:xfrm>
              <a:off x="422132" y="2632221"/>
              <a:ext cx="340217" cy="2736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r>
                <a:rPr kumimoji="1" lang="ja-JP" altLang="en-US" sz="1200"/>
                <a:t>     　</a:t>
              </a:r>
              <a:endParaRPr lang="ja-JP" altLang="en-US" sz="1200"/>
            </a:p>
          </p:txBody>
        </p:sp>
      </p:grp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693E0FC-20E1-1546-95DF-7F6F36444836}"/>
              </a:ext>
            </a:extLst>
          </p:cNvPr>
          <p:cNvSpPr txBox="1"/>
          <p:nvPr/>
        </p:nvSpPr>
        <p:spPr>
          <a:xfrm>
            <a:off x="634906" y="765857"/>
            <a:ext cx="279409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ja-JP" altLang="en-US" sz="1400" b="1" i="0" u="none" strike="noStrike">
                <a:solidFill>
                  <a:srgbClr val="000000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</a:rPr>
              <a:t>腰のケガ</a:t>
            </a:r>
          </a:p>
        </p:txBody>
      </p:sp>
      <p:sp>
        <p:nvSpPr>
          <p:cNvPr id="9" name="テキスト ボックス 18">
            <a:extLst>
              <a:ext uri="{FF2B5EF4-FFF2-40B4-BE49-F238E27FC236}">
                <a16:creationId xmlns:a16="http://schemas.microsoft.com/office/drawing/2014/main" id="{5C77C62C-32DD-B343-8D57-FE63876718E4}"/>
              </a:ext>
            </a:extLst>
          </p:cNvPr>
          <p:cNvSpPr txBox="1"/>
          <p:nvPr/>
        </p:nvSpPr>
        <p:spPr>
          <a:xfrm>
            <a:off x="337782" y="1119950"/>
            <a:ext cx="6288583" cy="103543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50000"/>
              </a:lnSpc>
            </a:pPr>
            <a:r>
              <a:rPr lang="ja-JP" altLang="en-US" sz="1200" kern="100"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　腰痛には、</a:t>
            </a:r>
            <a:r>
              <a:rPr lang="ja-JP" altLang="en-US" sz="1200" kern="100"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急に腰を捻った時や重いものを持ち上げようとした時、腰部に突然痛みが生じて腰の曲げ伸ばしや、ねじる動作が困難になるぎっくり腰（急性腰痛）と、日常の無理な動作の繰り返しや、姿勢不良によって起こりやすい慢性腰痛などがある。</a:t>
            </a:r>
            <a:endParaRPr lang="en-US" altLang="ja-JP" sz="1200" kern="100" dirty="0">
              <a:solidFill>
                <a:schemeClr val="tx1"/>
              </a:solidFill>
              <a:effectLst/>
              <a:latin typeface="Hiragino Sans W4" panose="020B0400000000000000" pitchFamily="34" charset="-128"/>
              <a:ea typeface="Hiragino Sans W4" panose="020B0400000000000000" pitchFamily="34" charset="-128"/>
              <a:cs typeface="Times New Roman" panose="02020603050405020304" pitchFamily="18" charset="0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72DCE6F1-A960-0244-B0BE-2E5A61D19AA8}"/>
              </a:ext>
            </a:extLst>
          </p:cNvPr>
          <p:cNvGrpSpPr/>
          <p:nvPr/>
        </p:nvGrpSpPr>
        <p:grpSpPr>
          <a:xfrm>
            <a:off x="393956" y="8301439"/>
            <a:ext cx="2329507" cy="1410530"/>
            <a:chOff x="6069033" y="2063118"/>
            <a:chExt cx="2374965" cy="1526195"/>
          </a:xfrm>
        </p:grpSpPr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32A6DB4E-4253-9C41-B175-9FA8CAE70C5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869"/>
            <a:stretch/>
          </p:blipFill>
          <p:spPr>
            <a:xfrm>
              <a:off x="6280165" y="2063118"/>
              <a:ext cx="2100156" cy="1403916"/>
            </a:xfrm>
            <a:prstGeom prst="rect">
              <a:avLst/>
            </a:prstGeom>
          </p:spPr>
        </p:pic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B7C2EDFC-1A69-8B4B-99ED-10C2C63451EC}"/>
                </a:ext>
              </a:extLst>
            </p:cNvPr>
            <p:cNvGrpSpPr/>
            <p:nvPr/>
          </p:nvGrpSpPr>
          <p:grpSpPr>
            <a:xfrm>
              <a:off x="7464757" y="2271827"/>
              <a:ext cx="955254" cy="249760"/>
              <a:chOff x="8614493" y="2595926"/>
              <a:chExt cx="955254" cy="249760"/>
            </a:xfrm>
          </p:grpSpPr>
          <p:grpSp>
            <p:nvGrpSpPr>
              <p:cNvPr id="32" name="グループ化 31">
                <a:extLst>
                  <a:ext uri="{FF2B5EF4-FFF2-40B4-BE49-F238E27FC236}">
                    <a16:creationId xmlns:a16="http://schemas.microsoft.com/office/drawing/2014/main" id="{89D848CB-3E90-914B-B5DC-33FEDD176786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703378" cy="198022"/>
                <a:chOff x="647820" y="6554814"/>
                <a:chExt cx="1508277" cy="320252"/>
              </a:xfrm>
            </p:grpSpPr>
            <p:sp>
              <p:nvSpPr>
                <p:cNvPr id="34" name="角丸四角形 33">
                  <a:extLst>
                    <a:ext uri="{FF2B5EF4-FFF2-40B4-BE49-F238E27FC236}">
                      <a16:creationId xmlns:a16="http://schemas.microsoft.com/office/drawing/2014/main" id="{F73AD53C-9150-EB47-8395-89C706D6CF8B}"/>
                    </a:ext>
                  </a:extLst>
                </p:cNvPr>
                <p:cNvSpPr/>
                <p:nvPr/>
              </p:nvSpPr>
              <p:spPr>
                <a:xfrm>
                  <a:off x="698041" y="6581886"/>
                  <a:ext cx="1458056" cy="2710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35" name="テキスト ボックス 5">
                  <a:extLst>
                    <a:ext uri="{FF2B5EF4-FFF2-40B4-BE49-F238E27FC236}">
                      <a16:creationId xmlns:a16="http://schemas.microsoft.com/office/drawing/2014/main" id="{A410AA9D-845A-B645-B308-C7825198E469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3FF9AE95-6B6F-2C4F-88C1-36CD6E73FBD7}"/>
                  </a:ext>
                </a:extLst>
              </p:cNvPr>
              <p:cNvSpPr txBox="1"/>
              <p:nvPr/>
            </p:nvSpPr>
            <p:spPr>
              <a:xfrm>
                <a:off x="8614493" y="2595926"/>
                <a:ext cx="955254" cy="24976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en-US" altLang="ja-JP" sz="900" b="1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R</a:t>
                </a:r>
                <a:r>
                  <a:rPr lang="en-US" altLang="ja-JP" sz="8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est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（安静）</a:t>
                </a:r>
                <a:endParaRPr lang="ja-JP" altLang="en-US" sz="10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C322972C-2724-BB44-8636-E8F32BBB76C4}"/>
                </a:ext>
              </a:extLst>
            </p:cNvPr>
            <p:cNvGrpSpPr/>
            <p:nvPr/>
          </p:nvGrpSpPr>
          <p:grpSpPr>
            <a:xfrm>
              <a:off x="6561464" y="2096828"/>
              <a:ext cx="881231" cy="266412"/>
              <a:chOff x="8593791" y="2588523"/>
              <a:chExt cx="881231" cy="266412"/>
            </a:xfrm>
          </p:grpSpPr>
          <p:grpSp>
            <p:nvGrpSpPr>
              <p:cNvPr id="28" name="グループ化 27">
                <a:extLst>
                  <a:ext uri="{FF2B5EF4-FFF2-40B4-BE49-F238E27FC236}">
                    <a16:creationId xmlns:a16="http://schemas.microsoft.com/office/drawing/2014/main" id="{8D5F6784-6728-C748-9285-12DE4E1C0E40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608813" cy="198022"/>
                <a:chOff x="647820" y="6554814"/>
                <a:chExt cx="1305498" cy="320252"/>
              </a:xfrm>
            </p:grpSpPr>
            <p:sp>
              <p:nvSpPr>
                <p:cNvPr id="30" name="角丸四角形 29">
                  <a:extLst>
                    <a:ext uri="{FF2B5EF4-FFF2-40B4-BE49-F238E27FC236}">
                      <a16:creationId xmlns:a16="http://schemas.microsoft.com/office/drawing/2014/main" id="{5CA4FCAB-6AFB-F04B-A099-AFCB3E341CF1}"/>
                    </a:ext>
                  </a:extLst>
                </p:cNvPr>
                <p:cNvSpPr/>
                <p:nvPr/>
              </p:nvSpPr>
              <p:spPr>
                <a:xfrm>
                  <a:off x="698044" y="6575930"/>
                  <a:ext cx="1250617" cy="27700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31" name="テキスト ボックス 5">
                  <a:extLst>
                    <a:ext uri="{FF2B5EF4-FFF2-40B4-BE49-F238E27FC236}">
                      <a16:creationId xmlns:a16="http://schemas.microsoft.com/office/drawing/2014/main" id="{60F8B769-AC0A-9E4F-ABE4-EB56E75A0C6A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F97613C1-FB6E-C54D-A415-AE918759D873}"/>
                  </a:ext>
                </a:extLst>
              </p:cNvPr>
              <p:cNvSpPr txBox="1"/>
              <p:nvPr/>
            </p:nvSpPr>
            <p:spPr>
              <a:xfrm>
                <a:off x="8593791" y="2588523"/>
                <a:ext cx="881231" cy="26641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en-US" altLang="ja-JP" sz="10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I</a:t>
                </a:r>
                <a:r>
                  <a:rPr lang="en-US" altLang="ja-JP" sz="8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ce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（冷却）</a:t>
                </a:r>
                <a:endParaRPr lang="ja-JP" altLang="en-US" sz="11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DA7E6651-08B2-1042-B6B1-9E1F709CF144}"/>
                </a:ext>
              </a:extLst>
            </p:cNvPr>
            <p:cNvGrpSpPr/>
            <p:nvPr/>
          </p:nvGrpSpPr>
          <p:grpSpPr>
            <a:xfrm>
              <a:off x="6069033" y="3173044"/>
              <a:ext cx="1636501" cy="416269"/>
              <a:chOff x="8582131" y="2585725"/>
              <a:chExt cx="881231" cy="416269"/>
            </a:xfrm>
          </p:grpSpPr>
          <p:grpSp>
            <p:nvGrpSpPr>
              <p:cNvPr id="24" name="グループ化 23">
                <a:extLst>
                  <a:ext uri="{FF2B5EF4-FFF2-40B4-BE49-F238E27FC236}">
                    <a16:creationId xmlns:a16="http://schemas.microsoft.com/office/drawing/2014/main" id="{B3DD463D-7916-8740-99DA-480939B1988C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608813" cy="198022"/>
                <a:chOff x="647820" y="6554814"/>
                <a:chExt cx="1305498" cy="320252"/>
              </a:xfrm>
            </p:grpSpPr>
            <p:sp>
              <p:nvSpPr>
                <p:cNvPr id="26" name="角丸四角形 25">
                  <a:extLst>
                    <a:ext uri="{FF2B5EF4-FFF2-40B4-BE49-F238E27FC236}">
                      <a16:creationId xmlns:a16="http://schemas.microsoft.com/office/drawing/2014/main" id="{EA197A10-0076-D34A-8756-55FBCD71163B}"/>
                    </a:ext>
                  </a:extLst>
                </p:cNvPr>
                <p:cNvSpPr/>
                <p:nvPr/>
              </p:nvSpPr>
              <p:spPr>
                <a:xfrm>
                  <a:off x="698840" y="6560881"/>
                  <a:ext cx="1250617" cy="27700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27" name="テキスト ボックス 5">
                  <a:extLst>
                    <a:ext uri="{FF2B5EF4-FFF2-40B4-BE49-F238E27FC236}">
                      <a16:creationId xmlns:a16="http://schemas.microsoft.com/office/drawing/2014/main" id="{DB1FAE4B-752B-D340-BECC-F626D43595DB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id="{3F022491-59FD-BF49-9414-9356E3D91AD9}"/>
                  </a:ext>
                </a:extLst>
              </p:cNvPr>
              <p:cNvSpPr txBox="1"/>
              <p:nvPr/>
            </p:nvSpPr>
            <p:spPr>
              <a:xfrm>
                <a:off x="8582131" y="2585725"/>
                <a:ext cx="881231" cy="4162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ja-JP" altLang="ja-JP" sz="9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C</a:t>
                </a:r>
                <a:r>
                  <a:rPr lang="ja-JP" altLang="ja-JP" sz="8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o</a:t>
                </a:r>
                <a:r>
                  <a:rPr lang="en-US" altLang="ja-JP" sz="800" b="1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m</a:t>
                </a:r>
                <a:r>
                  <a:rPr lang="ja-JP" altLang="ja-JP" sz="8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pression</a:t>
                </a:r>
                <a:r>
                  <a:rPr lang="ja-JP" altLang="ja-JP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（圧迫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）</a:t>
                </a:r>
                <a:endParaRPr lang="en-US" altLang="ja-JP" sz="6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endParaRPr>
              </a:p>
              <a:p>
                <a:pPr algn="ctr" defTabSz="932322"/>
                <a:endParaRPr lang="ja-JP" altLang="en-US" sz="10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7B235B0C-6ACD-654C-9AE2-C426D81C1A2C}"/>
                </a:ext>
              </a:extLst>
            </p:cNvPr>
            <p:cNvGrpSpPr/>
            <p:nvPr/>
          </p:nvGrpSpPr>
          <p:grpSpPr>
            <a:xfrm>
              <a:off x="7433361" y="3173044"/>
              <a:ext cx="1010637" cy="416269"/>
              <a:chOff x="8683635" y="2598870"/>
              <a:chExt cx="680784" cy="416269"/>
            </a:xfrm>
          </p:grpSpPr>
          <p:grpSp>
            <p:nvGrpSpPr>
              <p:cNvPr id="20" name="グループ化 19">
                <a:extLst>
                  <a:ext uri="{FF2B5EF4-FFF2-40B4-BE49-F238E27FC236}">
                    <a16:creationId xmlns:a16="http://schemas.microsoft.com/office/drawing/2014/main" id="{2FF36559-0E25-1340-A248-A07441DDBFBC}"/>
                  </a:ext>
                </a:extLst>
              </p:cNvPr>
              <p:cNvGrpSpPr/>
              <p:nvPr/>
            </p:nvGrpSpPr>
            <p:grpSpPr>
              <a:xfrm>
                <a:off x="8687623" y="2625889"/>
                <a:ext cx="612792" cy="198022"/>
                <a:chOff x="639287" y="6554814"/>
                <a:chExt cx="1314031" cy="320252"/>
              </a:xfrm>
            </p:grpSpPr>
            <p:sp>
              <p:nvSpPr>
                <p:cNvPr id="22" name="角丸四角形 21">
                  <a:extLst>
                    <a:ext uri="{FF2B5EF4-FFF2-40B4-BE49-F238E27FC236}">
                      <a16:creationId xmlns:a16="http://schemas.microsoft.com/office/drawing/2014/main" id="{BEF51B38-B1A6-1B4B-A5CA-E9640D54286F}"/>
                    </a:ext>
                  </a:extLst>
                </p:cNvPr>
                <p:cNvSpPr/>
                <p:nvPr/>
              </p:nvSpPr>
              <p:spPr>
                <a:xfrm>
                  <a:off x="639287" y="6575930"/>
                  <a:ext cx="1309373" cy="27505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23" name="テキスト ボックス 5">
                  <a:extLst>
                    <a:ext uri="{FF2B5EF4-FFF2-40B4-BE49-F238E27FC236}">
                      <a16:creationId xmlns:a16="http://schemas.microsoft.com/office/drawing/2014/main" id="{0E6394CF-D897-0542-85CC-4D977006315C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092B2BCF-3684-3C4E-8C2A-77BC8A56F7DD}"/>
                  </a:ext>
                </a:extLst>
              </p:cNvPr>
              <p:cNvSpPr txBox="1"/>
              <p:nvPr/>
            </p:nvSpPr>
            <p:spPr>
              <a:xfrm>
                <a:off x="8683635" y="2598870"/>
                <a:ext cx="680784" cy="4162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ja-JP" altLang="ja-JP" sz="9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E</a:t>
                </a:r>
                <a:r>
                  <a:rPr lang="ja-JP" altLang="ja-JP" sz="8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levation</a:t>
                </a:r>
                <a:r>
                  <a:rPr lang="ja-JP" altLang="en-US" sz="6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</a:t>
                </a:r>
                <a:r>
                  <a:rPr lang="ja-JP" altLang="ja-JP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挙上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）</a:t>
                </a:r>
                <a:endParaRPr lang="en-US" altLang="ja-JP" sz="6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endParaRPr>
              </a:p>
              <a:p>
                <a:pPr algn="ctr" defTabSz="932322"/>
                <a:endParaRPr lang="ja-JP" altLang="en-US" sz="1000" b="1">
                  <a:solidFill>
                    <a:schemeClr val="bg1"/>
                  </a:solidFill>
                </a:endParaRPr>
              </a:p>
            </p:txBody>
          </p:sp>
        </p:grp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2BA64DC9-3D70-5443-8F67-9F6B03FA64F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541084" y="2512359"/>
              <a:ext cx="305188" cy="260530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7BC08EB3-7B98-F344-A2F3-AABC890D4613}"/>
                </a:ext>
              </a:extLst>
            </p:cNvPr>
            <p:cNvCxnSpPr>
              <a:cxnSpLocks/>
            </p:cNvCxnSpPr>
            <p:nvPr/>
          </p:nvCxnSpPr>
          <p:spPr>
            <a:xfrm>
              <a:off x="6946707" y="2352314"/>
              <a:ext cx="114235" cy="382801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13CD9271-F17D-4342-9844-BD76E825C90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78659" y="2795071"/>
              <a:ext cx="292946" cy="404992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1AA8EA53-0D6A-A647-B64F-12EB3819FC1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317374" y="2960189"/>
              <a:ext cx="528704" cy="213221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E2389BD4-559B-7541-B210-001887D838A2}"/>
              </a:ext>
            </a:extLst>
          </p:cNvPr>
          <p:cNvGrpSpPr/>
          <p:nvPr/>
        </p:nvGrpSpPr>
        <p:grpSpPr>
          <a:xfrm>
            <a:off x="3018093" y="8284407"/>
            <a:ext cx="1226354" cy="1211334"/>
            <a:chOff x="4867969" y="697525"/>
            <a:chExt cx="1226354" cy="1211334"/>
          </a:xfrm>
        </p:grpSpPr>
        <p:pic>
          <p:nvPicPr>
            <p:cNvPr id="37" name="図 36">
              <a:extLst>
                <a:ext uri="{FF2B5EF4-FFF2-40B4-BE49-F238E27FC236}">
                  <a16:creationId xmlns:a16="http://schemas.microsoft.com/office/drawing/2014/main" id="{F02E00E8-7B22-B84C-BADB-D92F82083E4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8378" y="1181385"/>
              <a:ext cx="719611" cy="698850"/>
            </a:xfrm>
            <a:prstGeom prst="rect">
              <a:avLst/>
            </a:prstGeom>
          </p:spPr>
        </p:pic>
        <p:grpSp>
          <p:nvGrpSpPr>
            <p:cNvPr id="38" name="グループ化 37">
              <a:extLst>
                <a:ext uri="{FF2B5EF4-FFF2-40B4-BE49-F238E27FC236}">
                  <a16:creationId xmlns:a16="http://schemas.microsoft.com/office/drawing/2014/main" id="{F8D0CA50-FDB4-8841-8A49-C1E44AAC452D}"/>
                </a:ext>
              </a:extLst>
            </p:cNvPr>
            <p:cNvGrpSpPr/>
            <p:nvPr/>
          </p:nvGrpSpPr>
          <p:grpSpPr>
            <a:xfrm>
              <a:off x="4867969" y="697525"/>
              <a:ext cx="1226354" cy="1211334"/>
              <a:chOff x="4379786" y="2333898"/>
              <a:chExt cx="1226354" cy="1211334"/>
            </a:xfrm>
          </p:grpSpPr>
          <p:grpSp>
            <p:nvGrpSpPr>
              <p:cNvPr id="39" name="グループ化 38">
                <a:extLst>
                  <a:ext uri="{FF2B5EF4-FFF2-40B4-BE49-F238E27FC236}">
                    <a16:creationId xmlns:a16="http://schemas.microsoft.com/office/drawing/2014/main" id="{7CBD2764-0496-714D-A47E-183E7B1BDD39}"/>
                  </a:ext>
                </a:extLst>
              </p:cNvPr>
              <p:cNvGrpSpPr/>
              <p:nvPr/>
            </p:nvGrpSpPr>
            <p:grpSpPr>
              <a:xfrm>
                <a:off x="4379786" y="2333898"/>
                <a:ext cx="1226354" cy="1211334"/>
                <a:chOff x="5386276" y="692830"/>
                <a:chExt cx="1226354" cy="1211334"/>
              </a:xfrm>
            </p:grpSpPr>
            <p:pic>
              <p:nvPicPr>
                <p:cNvPr id="41" name="図 40">
                  <a:extLst>
                    <a:ext uri="{FF2B5EF4-FFF2-40B4-BE49-F238E27FC236}">
                      <a16:creationId xmlns:a16="http://schemas.microsoft.com/office/drawing/2014/main" id="{8EB1BB0C-08FA-2042-8ED4-76CF1EFAA6C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4"/>
                <a:srcRect l="51808" t="52607" r="-1311" b="26972"/>
                <a:stretch/>
              </p:blipFill>
              <p:spPr>
                <a:xfrm>
                  <a:off x="5386276" y="692830"/>
                  <a:ext cx="1226354" cy="432227"/>
                </a:xfrm>
                <a:prstGeom prst="rect">
                  <a:avLst/>
                </a:prstGeom>
              </p:spPr>
            </p:pic>
            <p:grpSp>
              <p:nvGrpSpPr>
                <p:cNvPr id="42" name="グループ化 41">
                  <a:extLst>
                    <a:ext uri="{FF2B5EF4-FFF2-40B4-BE49-F238E27FC236}">
                      <a16:creationId xmlns:a16="http://schemas.microsoft.com/office/drawing/2014/main" id="{08317AC0-AF3E-E445-A493-4FFF4D5E7066}"/>
                    </a:ext>
                  </a:extLst>
                </p:cNvPr>
                <p:cNvGrpSpPr/>
                <p:nvPr/>
              </p:nvGrpSpPr>
              <p:grpSpPr>
                <a:xfrm>
                  <a:off x="5595888" y="1132498"/>
                  <a:ext cx="772992" cy="771666"/>
                  <a:chOff x="5045951" y="779641"/>
                  <a:chExt cx="772992" cy="771666"/>
                </a:xfrm>
              </p:grpSpPr>
              <p:grpSp>
                <p:nvGrpSpPr>
                  <p:cNvPr id="43" name="グループ化 42">
                    <a:extLst>
                      <a:ext uri="{FF2B5EF4-FFF2-40B4-BE49-F238E27FC236}">
                        <a16:creationId xmlns:a16="http://schemas.microsoft.com/office/drawing/2014/main" id="{B35F9F83-A201-A448-ACC7-07DE2A298608}"/>
                      </a:ext>
                    </a:extLst>
                  </p:cNvPr>
                  <p:cNvGrpSpPr/>
                  <p:nvPr/>
                </p:nvGrpSpPr>
                <p:grpSpPr>
                  <a:xfrm>
                    <a:off x="5045951" y="779641"/>
                    <a:ext cx="142792" cy="769323"/>
                    <a:chOff x="5045951" y="779641"/>
                    <a:chExt cx="142792" cy="769323"/>
                  </a:xfrm>
                </p:grpSpPr>
                <p:sp>
                  <p:nvSpPr>
                    <p:cNvPr id="47" name="L 字 46">
                      <a:extLst>
                        <a:ext uri="{FF2B5EF4-FFF2-40B4-BE49-F238E27FC236}">
                          <a16:creationId xmlns:a16="http://schemas.microsoft.com/office/drawing/2014/main" id="{B79356A6-6B9A-EE41-9184-6BCBCFD865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45951" y="14061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  <p:sp>
                  <p:nvSpPr>
                    <p:cNvPr id="48" name="L 字 47">
                      <a:extLst>
                        <a:ext uri="{FF2B5EF4-FFF2-40B4-BE49-F238E27FC236}">
                          <a16:creationId xmlns:a16="http://schemas.microsoft.com/office/drawing/2014/main" id="{F443E26B-D29D-A543-A672-D8A9CD58781F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046920" y="7786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4" name="グループ化 43">
                    <a:extLst>
                      <a:ext uri="{FF2B5EF4-FFF2-40B4-BE49-F238E27FC236}">
                        <a16:creationId xmlns:a16="http://schemas.microsoft.com/office/drawing/2014/main" id="{067EF17F-A81D-DD4E-83C4-6F300CC525C2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5664993" y="781984"/>
                    <a:ext cx="153950" cy="769323"/>
                    <a:chOff x="5045951" y="779641"/>
                    <a:chExt cx="142792" cy="769323"/>
                  </a:xfrm>
                </p:grpSpPr>
                <p:sp>
                  <p:nvSpPr>
                    <p:cNvPr id="45" name="L 字 44">
                      <a:extLst>
                        <a:ext uri="{FF2B5EF4-FFF2-40B4-BE49-F238E27FC236}">
                          <a16:creationId xmlns:a16="http://schemas.microsoft.com/office/drawing/2014/main" id="{9CA56C9B-D8A9-7446-B3A6-A143CF1F78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45951" y="14061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  <p:sp>
                  <p:nvSpPr>
                    <p:cNvPr id="46" name="L 字 45">
                      <a:extLst>
                        <a:ext uri="{FF2B5EF4-FFF2-40B4-BE49-F238E27FC236}">
                          <a16:creationId xmlns:a16="http://schemas.microsoft.com/office/drawing/2014/main" id="{8E38480B-6FF3-C546-8BAD-28DE93E6BFBB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046920" y="7786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</p:grpSp>
            </p:grpSp>
          </p:grpSp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0C179B42-44A6-E047-992E-5BCCA1ADA20C}"/>
                  </a:ext>
                </a:extLst>
              </p:cNvPr>
              <p:cNvSpPr txBox="1"/>
              <p:nvPr/>
            </p:nvSpPr>
            <p:spPr>
              <a:xfrm>
                <a:off x="4603482" y="2380148"/>
                <a:ext cx="930589" cy="33855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ja-JP" altLang="en-US" sz="800">
                    <a:solidFill>
                      <a:schemeClr val="tx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アイスパック</a:t>
                </a:r>
                <a:endParaRPr lang="en-US" altLang="ja-JP" sz="800" dirty="0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endParaRPr>
              </a:p>
              <a:p>
                <a:pPr algn="ctr"/>
                <a:r>
                  <a:rPr lang="ja-JP" altLang="en-US" sz="800">
                    <a:solidFill>
                      <a:schemeClr val="tx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の作り方</a:t>
                </a:r>
              </a:p>
            </p:txBody>
          </p:sp>
        </p:grp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3C367780-4C03-AE48-866C-6E562A7684F5}"/>
              </a:ext>
            </a:extLst>
          </p:cNvPr>
          <p:cNvGrpSpPr/>
          <p:nvPr/>
        </p:nvGrpSpPr>
        <p:grpSpPr>
          <a:xfrm>
            <a:off x="4676708" y="8281295"/>
            <a:ext cx="1229728" cy="1212103"/>
            <a:chOff x="4229400" y="234327"/>
            <a:chExt cx="1229728" cy="1212103"/>
          </a:xfrm>
        </p:grpSpPr>
        <p:pic>
          <p:nvPicPr>
            <p:cNvPr id="50" name="図 49">
              <a:extLst>
                <a:ext uri="{FF2B5EF4-FFF2-40B4-BE49-F238E27FC236}">
                  <a16:creationId xmlns:a16="http://schemas.microsoft.com/office/drawing/2014/main" id="{27AA7635-F3C0-D54F-B3BC-63FD8248CA5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7413" y="706769"/>
              <a:ext cx="698850" cy="698850"/>
            </a:xfrm>
            <a:prstGeom prst="rect">
              <a:avLst/>
            </a:prstGeom>
          </p:spPr>
        </p:pic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1F39E7CF-E1A5-7647-B603-520378DAACBE}"/>
                </a:ext>
              </a:extLst>
            </p:cNvPr>
            <p:cNvGrpSpPr/>
            <p:nvPr/>
          </p:nvGrpSpPr>
          <p:grpSpPr>
            <a:xfrm>
              <a:off x="4229400" y="234327"/>
              <a:ext cx="1229728" cy="1212103"/>
              <a:chOff x="5363339" y="692061"/>
              <a:chExt cx="1229728" cy="1212103"/>
            </a:xfrm>
          </p:grpSpPr>
          <p:pic>
            <p:nvPicPr>
              <p:cNvPr id="52" name="図 51">
                <a:extLst>
                  <a:ext uri="{FF2B5EF4-FFF2-40B4-BE49-F238E27FC236}">
                    <a16:creationId xmlns:a16="http://schemas.microsoft.com/office/drawing/2014/main" id="{ADBC8F44-0C00-7D40-9C97-9882FF8AEDC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/>
              <a:srcRect l="52122" t="52035" r="-1625" b="25899"/>
              <a:stretch/>
            </p:blipFill>
            <p:spPr>
              <a:xfrm>
                <a:off x="5363339" y="692061"/>
                <a:ext cx="1229728" cy="453494"/>
              </a:xfrm>
              <a:prstGeom prst="rect">
                <a:avLst/>
              </a:prstGeom>
            </p:spPr>
          </p:pic>
          <p:grpSp>
            <p:nvGrpSpPr>
              <p:cNvPr id="53" name="グループ化 52">
                <a:extLst>
                  <a:ext uri="{FF2B5EF4-FFF2-40B4-BE49-F238E27FC236}">
                    <a16:creationId xmlns:a16="http://schemas.microsoft.com/office/drawing/2014/main" id="{26511691-C5CE-0C4F-ABF7-7B4E87036287}"/>
                  </a:ext>
                </a:extLst>
              </p:cNvPr>
              <p:cNvGrpSpPr/>
              <p:nvPr/>
            </p:nvGrpSpPr>
            <p:grpSpPr>
              <a:xfrm>
                <a:off x="5595888" y="1132498"/>
                <a:ext cx="772992" cy="771666"/>
                <a:chOff x="5045951" y="779641"/>
                <a:chExt cx="772992" cy="771666"/>
              </a:xfrm>
            </p:grpSpPr>
            <p:grpSp>
              <p:nvGrpSpPr>
                <p:cNvPr id="54" name="グループ化 53">
                  <a:extLst>
                    <a:ext uri="{FF2B5EF4-FFF2-40B4-BE49-F238E27FC236}">
                      <a16:creationId xmlns:a16="http://schemas.microsoft.com/office/drawing/2014/main" id="{78DA30A6-102D-3148-A316-33BFFC9BABEA}"/>
                    </a:ext>
                  </a:extLst>
                </p:cNvPr>
                <p:cNvGrpSpPr/>
                <p:nvPr/>
              </p:nvGrpSpPr>
              <p:grpSpPr>
                <a:xfrm>
                  <a:off x="5045951" y="779641"/>
                  <a:ext cx="142792" cy="769323"/>
                  <a:chOff x="5045951" y="779641"/>
                  <a:chExt cx="142792" cy="769323"/>
                </a:xfrm>
              </p:grpSpPr>
              <p:sp>
                <p:nvSpPr>
                  <p:cNvPr id="58" name="L 字 57">
                    <a:extLst>
                      <a:ext uri="{FF2B5EF4-FFF2-40B4-BE49-F238E27FC236}">
                        <a16:creationId xmlns:a16="http://schemas.microsoft.com/office/drawing/2014/main" id="{E0F6E715-2A1D-3C4C-86A8-395A9435699F}"/>
                      </a:ext>
                    </a:extLst>
                  </p:cNvPr>
                  <p:cNvSpPr/>
                  <p:nvPr/>
                </p:nvSpPr>
                <p:spPr>
                  <a:xfrm>
                    <a:off x="5045951" y="14061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  <p:sp>
                <p:nvSpPr>
                  <p:cNvPr id="59" name="L 字 58">
                    <a:extLst>
                      <a:ext uri="{FF2B5EF4-FFF2-40B4-BE49-F238E27FC236}">
                        <a16:creationId xmlns:a16="http://schemas.microsoft.com/office/drawing/2014/main" id="{C7177165-6557-5542-ABA7-9CA890CC5CFD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046920" y="7786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</p:grpSp>
            <p:grpSp>
              <p:nvGrpSpPr>
                <p:cNvPr id="55" name="グループ化 54">
                  <a:extLst>
                    <a:ext uri="{FF2B5EF4-FFF2-40B4-BE49-F238E27FC236}">
                      <a16:creationId xmlns:a16="http://schemas.microsoft.com/office/drawing/2014/main" id="{EAA10B02-C277-9B47-9E4B-2482BE52A620}"/>
                    </a:ext>
                  </a:extLst>
                </p:cNvPr>
                <p:cNvGrpSpPr/>
                <p:nvPr/>
              </p:nvGrpSpPr>
              <p:grpSpPr>
                <a:xfrm flipH="1">
                  <a:off x="5664993" y="781984"/>
                  <a:ext cx="153950" cy="769323"/>
                  <a:chOff x="5045951" y="779641"/>
                  <a:chExt cx="142792" cy="769323"/>
                </a:xfrm>
              </p:grpSpPr>
              <p:sp>
                <p:nvSpPr>
                  <p:cNvPr id="56" name="L 字 55">
                    <a:extLst>
                      <a:ext uri="{FF2B5EF4-FFF2-40B4-BE49-F238E27FC236}">
                        <a16:creationId xmlns:a16="http://schemas.microsoft.com/office/drawing/2014/main" id="{F9BBA203-D2AD-954B-B18C-0F1A40569215}"/>
                      </a:ext>
                    </a:extLst>
                  </p:cNvPr>
                  <p:cNvSpPr/>
                  <p:nvPr/>
                </p:nvSpPr>
                <p:spPr>
                  <a:xfrm>
                    <a:off x="5045951" y="14061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  <p:sp>
                <p:nvSpPr>
                  <p:cNvPr id="57" name="L 字 56">
                    <a:extLst>
                      <a:ext uri="{FF2B5EF4-FFF2-40B4-BE49-F238E27FC236}">
                        <a16:creationId xmlns:a16="http://schemas.microsoft.com/office/drawing/2014/main" id="{20D22E75-9B63-B44C-AAAC-C9183B4FCA81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046920" y="7786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</p:grpSp>
          </p:grpSp>
        </p:grp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E1B27A6B-967E-1241-9624-10392664D320}"/>
              </a:ext>
            </a:extLst>
          </p:cNvPr>
          <p:cNvGrpSpPr/>
          <p:nvPr/>
        </p:nvGrpSpPr>
        <p:grpSpPr>
          <a:xfrm>
            <a:off x="387945" y="4762949"/>
            <a:ext cx="2532383" cy="276999"/>
            <a:chOff x="689815" y="6532284"/>
            <a:chExt cx="1305498" cy="345602"/>
          </a:xfrm>
        </p:grpSpPr>
        <p:sp>
          <p:nvSpPr>
            <p:cNvPr id="61" name="角丸四角形 60">
              <a:extLst>
                <a:ext uri="{FF2B5EF4-FFF2-40B4-BE49-F238E27FC236}">
                  <a16:creationId xmlns:a16="http://schemas.microsoft.com/office/drawing/2014/main" id="{AC7F9DED-C486-9948-B58A-ECD9336D4F0C}"/>
                </a:ext>
              </a:extLst>
            </p:cNvPr>
            <p:cNvSpPr/>
            <p:nvPr/>
          </p:nvSpPr>
          <p:spPr>
            <a:xfrm>
              <a:off x="698045" y="6575933"/>
              <a:ext cx="1250617" cy="277000"/>
            </a:xfrm>
            <a:prstGeom prst="roundRect">
              <a:avLst>
                <a:gd name="adj" fmla="val 50000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62" name="テキスト ボックス 5">
              <a:extLst>
                <a:ext uri="{FF2B5EF4-FFF2-40B4-BE49-F238E27FC236}">
                  <a16:creationId xmlns:a16="http://schemas.microsoft.com/office/drawing/2014/main" id="{625BBE49-496D-3A41-BB3A-FD56C75DA14A}"/>
                </a:ext>
              </a:extLst>
            </p:cNvPr>
            <p:cNvSpPr txBox="1"/>
            <p:nvPr/>
          </p:nvSpPr>
          <p:spPr>
            <a:xfrm>
              <a:off x="689815" y="6532284"/>
              <a:ext cx="1305498" cy="345602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r>
                <a:rPr lang="ja-JP" altLang="en-US" sz="120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ご家庭でできる応急手当て</a:t>
              </a:r>
              <a:endParaRPr lang="en-US" altLang="ja-JP" sz="12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pic>
        <p:nvPicPr>
          <p:cNvPr id="63" name="図 62">
            <a:extLst>
              <a:ext uri="{FF2B5EF4-FFF2-40B4-BE49-F238E27FC236}">
                <a16:creationId xmlns:a16="http://schemas.microsoft.com/office/drawing/2014/main" id="{89640AD0-B2CA-2F42-BF6E-49406328F8D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8261" y="2601505"/>
            <a:ext cx="1903250" cy="1903250"/>
          </a:xfrm>
          <a:prstGeom prst="rect">
            <a:avLst/>
          </a:prstGeom>
        </p:spPr>
      </p:pic>
      <p:pic>
        <p:nvPicPr>
          <p:cNvPr id="64" name="図 63">
            <a:extLst>
              <a:ext uri="{FF2B5EF4-FFF2-40B4-BE49-F238E27FC236}">
                <a16:creationId xmlns:a16="http://schemas.microsoft.com/office/drawing/2014/main" id="{5B7869A8-4DA5-3449-B088-0648F9F4497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73" y="2565218"/>
            <a:ext cx="1936994" cy="1975824"/>
          </a:xfrm>
          <a:prstGeom prst="rect">
            <a:avLst/>
          </a:prstGeom>
        </p:spPr>
      </p:pic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A5F19405-ED67-4D49-BA20-ADB0FD1EEDBC}"/>
              </a:ext>
            </a:extLst>
          </p:cNvPr>
          <p:cNvSpPr txBox="1"/>
          <p:nvPr/>
        </p:nvSpPr>
        <p:spPr>
          <a:xfrm>
            <a:off x="3477299" y="3263699"/>
            <a:ext cx="1179516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胸郭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0A5E1F80-FBC6-374C-8F0A-EFEC85B6C99A}"/>
              </a:ext>
            </a:extLst>
          </p:cNvPr>
          <p:cNvSpPr txBox="1"/>
          <p:nvPr/>
        </p:nvSpPr>
        <p:spPr>
          <a:xfrm>
            <a:off x="3486639" y="2832045"/>
            <a:ext cx="371603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肋骨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783584DB-8D71-384E-A609-EB12B3775272}"/>
              </a:ext>
            </a:extLst>
          </p:cNvPr>
          <p:cNvSpPr txBox="1"/>
          <p:nvPr/>
        </p:nvSpPr>
        <p:spPr>
          <a:xfrm>
            <a:off x="3837651" y="2545678"/>
            <a:ext cx="1179516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胸骨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500A86C3-5A30-264E-922A-2004ED487849}"/>
              </a:ext>
            </a:extLst>
          </p:cNvPr>
          <p:cNvSpPr txBox="1"/>
          <p:nvPr/>
        </p:nvSpPr>
        <p:spPr>
          <a:xfrm>
            <a:off x="3477299" y="4025228"/>
            <a:ext cx="1179516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骨盤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406E5172-88B1-D242-B62C-9A226B00267B}"/>
              </a:ext>
            </a:extLst>
          </p:cNvPr>
          <p:cNvGrpSpPr/>
          <p:nvPr/>
        </p:nvGrpSpPr>
        <p:grpSpPr>
          <a:xfrm>
            <a:off x="1088748" y="2200904"/>
            <a:ext cx="1307044" cy="276999"/>
            <a:chOff x="626980" y="6561062"/>
            <a:chExt cx="1321682" cy="320252"/>
          </a:xfrm>
        </p:grpSpPr>
        <p:sp>
          <p:nvSpPr>
            <p:cNvPr id="70" name="角丸四角形 58">
              <a:extLst>
                <a:ext uri="{FF2B5EF4-FFF2-40B4-BE49-F238E27FC236}">
                  <a16:creationId xmlns:a16="http://schemas.microsoft.com/office/drawing/2014/main" id="{141102EB-BC5F-AE4D-A7F0-B2612A4CA53A}"/>
                </a:ext>
              </a:extLst>
            </p:cNvPr>
            <p:cNvSpPr/>
            <p:nvPr/>
          </p:nvSpPr>
          <p:spPr>
            <a:xfrm>
              <a:off x="698045" y="6575933"/>
              <a:ext cx="1250617" cy="277000"/>
            </a:xfrm>
            <a:prstGeom prst="roundRect">
              <a:avLst>
                <a:gd name="adj" fmla="val 50000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71" name="テキスト ボックス 5">
              <a:extLst>
                <a:ext uri="{FF2B5EF4-FFF2-40B4-BE49-F238E27FC236}">
                  <a16:creationId xmlns:a16="http://schemas.microsoft.com/office/drawing/2014/main" id="{9B2240FA-782F-2E4D-9123-64A8A3B60639}"/>
                </a:ext>
              </a:extLst>
            </p:cNvPr>
            <p:cNvSpPr txBox="1"/>
            <p:nvPr/>
          </p:nvSpPr>
          <p:spPr>
            <a:xfrm>
              <a:off x="626980" y="6561062"/>
              <a:ext cx="1305498" cy="320252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r>
                <a:rPr lang="ja-JP" altLang="en-US" sz="12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脊柱　横向き</a:t>
              </a:r>
              <a:endParaRPr lang="en-US" altLang="ja-JP" sz="12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81E56DAB-8568-E747-AC75-4FFBAF8151EA}"/>
              </a:ext>
            </a:extLst>
          </p:cNvPr>
          <p:cNvGrpSpPr/>
          <p:nvPr/>
        </p:nvGrpSpPr>
        <p:grpSpPr>
          <a:xfrm>
            <a:off x="3799507" y="2195881"/>
            <a:ext cx="1307044" cy="276999"/>
            <a:chOff x="626980" y="6561062"/>
            <a:chExt cx="1321682" cy="320252"/>
          </a:xfrm>
        </p:grpSpPr>
        <p:sp>
          <p:nvSpPr>
            <p:cNvPr id="73" name="角丸四角形 58">
              <a:extLst>
                <a:ext uri="{FF2B5EF4-FFF2-40B4-BE49-F238E27FC236}">
                  <a16:creationId xmlns:a16="http://schemas.microsoft.com/office/drawing/2014/main" id="{3BD32F44-203A-8946-AFB8-5171ABAE559F}"/>
                </a:ext>
              </a:extLst>
            </p:cNvPr>
            <p:cNvSpPr/>
            <p:nvPr/>
          </p:nvSpPr>
          <p:spPr>
            <a:xfrm>
              <a:off x="698045" y="6575933"/>
              <a:ext cx="1250617" cy="277000"/>
            </a:xfrm>
            <a:prstGeom prst="roundRect">
              <a:avLst>
                <a:gd name="adj" fmla="val 50000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74" name="テキスト ボックス 5">
              <a:extLst>
                <a:ext uri="{FF2B5EF4-FFF2-40B4-BE49-F238E27FC236}">
                  <a16:creationId xmlns:a16="http://schemas.microsoft.com/office/drawing/2014/main" id="{3DA2DFFB-4453-D94E-A6EA-05E8472D4EDB}"/>
                </a:ext>
              </a:extLst>
            </p:cNvPr>
            <p:cNvSpPr txBox="1"/>
            <p:nvPr/>
          </p:nvSpPr>
          <p:spPr>
            <a:xfrm>
              <a:off x="626980" y="6561062"/>
              <a:ext cx="1305498" cy="320252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r>
                <a:rPr lang="ja-JP" altLang="en-US" sz="12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脊柱　正面</a:t>
              </a:r>
              <a:endParaRPr lang="en-US" altLang="ja-JP" sz="12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FA6E2822-D3FC-3F40-BB22-0E362B960AF6}"/>
              </a:ext>
            </a:extLst>
          </p:cNvPr>
          <p:cNvSpPr txBox="1"/>
          <p:nvPr/>
        </p:nvSpPr>
        <p:spPr>
          <a:xfrm>
            <a:off x="2089231" y="2670795"/>
            <a:ext cx="1179516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頚椎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1A3FCDA8-950A-F74F-8636-70E637A0E02D}"/>
              </a:ext>
            </a:extLst>
          </p:cNvPr>
          <p:cNvSpPr txBox="1"/>
          <p:nvPr/>
        </p:nvSpPr>
        <p:spPr>
          <a:xfrm>
            <a:off x="2083949" y="3760225"/>
            <a:ext cx="1179516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腰椎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540FA2D8-D3AD-374E-B100-35BC6829089E}"/>
              </a:ext>
            </a:extLst>
          </p:cNvPr>
          <p:cNvSpPr txBox="1"/>
          <p:nvPr/>
        </p:nvSpPr>
        <p:spPr>
          <a:xfrm>
            <a:off x="2102007" y="3175488"/>
            <a:ext cx="1201102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胸椎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grpSp>
        <p:nvGrpSpPr>
          <p:cNvPr id="78" name="グループ化 77">
            <a:extLst>
              <a:ext uri="{FF2B5EF4-FFF2-40B4-BE49-F238E27FC236}">
                <a16:creationId xmlns:a16="http://schemas.microsoft.com/office/drawing/2014/main" id="{10092D94-E945-0341-97B6-6F69A820E36A}"/>
              </a:ext>
            </a:extLst>
          </p:cNvPr>
          <p:cNvGrpSpPr/>
          <p:nvPr/>
        </p:nvGrpSpPr>
        <p:grpSpPr>
          <a:xfrm>
            <a:off x="1828456" y="2663915"/>
            <a:ext cx="352833" cy="1482062"/>
            <a:chOff x="1829707" y="2923473"/>
            <a:chExt cx="352833" cy="1482062"/>
          </a:xfrm>
        </p:grpSpPr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84586958-26EC-0742-999B-53D9D2138690}"/>
                </a:ext>
              </a:extLst>
            </p:cNvPr>
            <p:cNvCxnSpPr>
              <a:cxnSpLocks/>
            </p:cNvCxnSpPr>
            <p:nvPr/>
          </p:nvCxnSpPr>
          <p:spPr>
            <a:xfrm>
              <a:off x="1829707" y="2923473"/>
              <a:ext cx="337505" cy="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80" name="直線コネクタ 79">
              <a:extLst>
                <a:ext uri="{FF2B5EF4-FFF2-40B4-BE49-F238E27FC236}">
                  <a16:creationId xmlns:a16="http://schemas.microsoft.com/office/drawing/2014/main" id="{69E7B509-9508-E347-BDFD-38A3614E5619}"/>
                </a:ext>
              </a:extLst>
            </p:cNvPr>
            <p:cNvCxnSpPr>
              <a:cxnSpLocks/>
            </p:cNvCxnSpPr>
            <p:nvPr/>
          </p:nvCxnSpPr>
          <p:spPr>
            <a:xfrm>
              <a:off x="1861570" y="3190697"/>
              <a:ext cx="305642" cy="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81" name="直線コネクタ 80">
              <a:extLst>
                <a:ext uri="{FF2B5EF4-FFF2-40B4-BE49-F238E27FC236}">
                  <a16:creationId xmlns:a16="http://schemas.microsoft.com/office/drawing/2014/main" id="{24D465BD-CD00-AA4B-8637-60E0B8B98C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61570" y="3936895"/>
              <a:ext cx="305642" cy="2079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82" name="直線コネクタ 81">
              <a:extLst>
                <a:ext uri="{FF2B5EF4-FFF2-40B4-BE49-F238E27FC236}">
                  <a16:creationId xmlns:a16="http://schemas.microsoft.com/office/drawing/2014/main" id="{2073EC89-3047-D64D-AB54-ACAA79677180}"/>
                </a:ext>
              </a:extLst>
            </p:cNvPr>
            <p:cNvCxnSpPr>
              <a:cxnSpLocks/>
            </p:cNvCxnSpPr>
            <p:nvPr/>
          </p:nvCxnSpPr>
          <p:spPr>
            <a:xfrm>
              <a:off x="1862955" y="4405535"/>
              <a:ext cx="319585" cy="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83" name="直線コネクタ 82">
              <a:extLst>
                <a:ext uri="{FF2B5EF4-FFF2-40B4-BE49-F238E27FC236}">
                  <a16:creationId xmlns:a16="http://schemas.microsoft.com/office/drawing/2014/main" id="{2874CACD-0B41-B04E-BD1F-58909488C151}"/>
                </a:ext>
              </a:extLst>
            </p:cNvPr>
            <p:cNvCxnSpPr>
              <a:cxnSpLocks/>
            </p:cNvCxnSpPr>
            <p:nvPr/>
          </p:nvCxnSpPr>
          <p:spPr>
            <a:xfrm>
              <a:off x="2082051" y="2923473"/>
              <a:ext cx="0" cy="1473863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cxnSp>
        <p:nvCxnSpPr>
          <p:cNvPr id="84" name="直線コネクタ 83">
            <a:extLst>
              <a:ext uri="{FF2B5EF4-FFF2-40B4-BE49-F238E27FC236}">
                <a16:creationId xmlns:a16="http://schemas.microsoft.com/office/drawing/2014/main" id="{369F1A33-DDB1-A747-B68A-FCDDC37E8F66}"/>
              </a:ext>
            </a:extLst>
          </p:cNvPr>
          <p:cNvCxnSpPr>
            <a:cxnSpLocks/>
          </p:cNvCxnSpPr>
          <p:nvPr/>
        </p:nvCxnSpPr>
        <p:spPr>
          <a:xfrm>
            <a:off x="3869785" y="4155643"/>
            <a:ext cx="395086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5" name="直線コネクタ 84">
            <a:extLst>
              <a:ext uri="{FF2B5EF4-FFF2-40B4-BE49-F238E27FC236}">
                <a16:creationId xmlns:a16="http://schemas.microsoft.com/office/drawing/2014/main" id="{5F627EBC-092C-9743-8B87-8ABE8BA4FDFB}"/>
              </a:ext>
            </a:extLst>
          </p:cNvPr>
          <p:cNvCxnSpPr>
            <a:cxnSpLocks/>
          </p:cNvCxnSpPr>
          <p:nvPr/>
        </p:nvCxnSpPr>
        <p:spPr>
          <a:xfrm>
            <a:off x="4179151" y="2717551"/>
            <a:ext cx="265722" cy="441501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6" name="直線コネクタ 85">
            <a:extLst>
              <a:ext uri="{FF2B5EF4-FFF2-40B4-BE49-F238E27FC236}">
                <a16:creationId xmlns:a16="http://schemas.microsoft.com/office/drawing/2014/main" id="{62703C3F-471A-0A46-BF7C-4E72ED33AAB8}"/>
              </a:ext>
            </a:extLst>
          </p:cNvPr>
          <p:cNvCxnSpPr>
            <a:cxnSpLocks/>
          </p:cNvCxnSpPr>
          <p:nvPr/>
        </p:nvCxnSpPr>
        <p:spPr>
          <a:xfrm>
            <a:off x="3850639" y="3374332"/>
            <a:ext cx="143663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7" name="直線コネクタ 86">
            <a:extLst>
              <a:ext uri="{FF2B5EF4-FFF2-40B4-BE49-F238E27FC236}">
                <a16:creationId xmlns:a16="http://schemas.microsoft.com/office/drawing/2014/main" id="{DC807A14-E1DF-7445-A461-F46B289C3D1C}"/>
              </a:ext>
            </a:extLst>
          </p:cNvPr>
          <p:cNvCxnSpPr>
            <a:cxnSpLocks/>
          </p:cNvCxnSpPr>
          <p:nvPr/>
        </p:nvCxnSpPr>
        <p:spPr>
          <a:xfrm>
            <a:off x="3999446" y="2968636"/>
            <a:ext cx="243750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8" name="直線コネクタ 87">
            <a:extLst>
              <a:ext uri="{FF2B5EF4-FFF2-40B4-BE49-F238E27FC236}">
                <a16:creationId xmlns:a16="http://schemas.microsoft.com/office/drawing/2014/main" id="{A64068FD-0362-F344-B741-DB2F14BCBC89}"/>
              </a:ext>
            </a:extLst>
          </p:cNvPr>
          <p:cNvCxnSpPr>
            <a:cxnSpLocks/>
          </p:cNvCxnSpPr>
          <p:nvPr/>
        </p:nvCxnSpPr>
        <p:spPr>
          <a:xfrm>
            <a:off x="3994852" y="3824221"/>
            <a:ext cx="270019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9" name="直線コネクタ 88">
            <a:extLst>
              <a:ext uri="{FF2B5EF4-FFF2-40B4-BE49-F238E27FC236}">
                <a16:creationId xmlns:a16="http://schemas.microsoft.com/office/drawing/2014/main" id="{C3A97CC7-A94C-C74A-9D3B-F523F4507CC7}"/>
              </a:ext>
            </a:extLst>
          </p:cNvPr>
          <p:cNvCxnSpPr>
            <a:cxnSpLocks/>
          </p:cNvCxnSpPr>
          <p:nvPr/>
        </p:nvCxnSpPr>
        <p:spPr>
          <a:xfrm>
            <a:off x="3999446" y="2965130"/>
            <a:ext cx="0" cy="863375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0" name="直線コネクタ 89">
            <a:extLst>
              <a:ext uri="{FF2B5EF4-FFF2-40B4-BE49-F238E27FC236}">
                <a16:creationId xmlns:a16="http://schemas.microsoft.com/office/drawing/2014/main" id="{A8AE9F81-387A-2D4A-98BA-7F9D84ECE1A0}"/>
              </a:ext>
            </a:extLst>
          </p:cNvPr>
          <p:cNvCxnSpPr>
            <a:cxnSpLocks/>
            <a:stCxn id="66" idx="3"/>
          </p:cNvCxnSpPr>
          <p:nvPr/>
        </p:nvCxnSpPr>
        <p:spPr>
          <a:xfrm>
            <a:off x="3858242" y="2959002"/>
            <a:ext cx="348195" cy="332062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1" name="テキスト ボックス 4">
            <a:extLst>
              <a:ext uri="{FF2B5EF4-FFF2-40B4-BE49-F238E27FC236}">
                <a16:creationId xmlns:a16="http://schemas.microsoft.com/office/drawing/2014/main" id="{23BE238F-5B32-704A-858A-A2E6EA9F802E}"/>
              </a:ext>
            </a:extLst>
          </p:cNvPr>
          <p:cNvSpPr txBox="1"/>
          <p:nvPr/>
        </p:nvSpPr>
        <p:spPr>
          <a:xfrm>
            <a:off x="384104" y="5081853"/>
            <a:ext cx="6324145" cy="2899207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RICE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処置</a:t>
            </a:r>
            <a:endParaRPr lang="en-US" altLang="ja-JP" sz="1200" kern="1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Times New Roman" panose="02020603050405020304" pitchFamily="18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　捻挫</a:t>
            </a: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や打撲、肉ばなれなど突発的なケガに対する基本の応急手当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のこと。</a:t>
            </a:r>
            <a:r>
              <a:rPr lang="ja-JP" altLang="ja-JP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処置の「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」は、</a:t>
            </a:r>
            <a:r>
              <a:rPr lang="ja-JP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Rest（安静）、Ice（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冷却</a:t>
            </a:r>
            <a:r>
              <a:rPr lang="ja-JP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）、Coｍpression（圧迫）、Elevation(挙上)の４つの頭文字を</a:t>
            </a:r>
            <a:r>
              <a:rPr lang="ja-JP" altLang="ja-JP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並べたもの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である。痛み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をやわらげ、腫れや内出血を最小限に抑えるためのケガ直後の応急手当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の方法。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ケガ直後の徹底的な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処置により、以後の経過回復が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大きく変わる。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　アイシング時間の目安は、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回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10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～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20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分程度。アイシング後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40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分程度経過して、腫れや痛みがあれば再度アイシングを繰り返し実施する。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処置は、治療ではなくあくまで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応急手当である。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「痛みや腫れが改善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しない」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「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日常生活に支障がある」場合は、必ず医療機関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を受診する必要がある。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BC805D53-EA0F-B843-B028-75CA3AC9A7F8}"/>
              </a:ext>
            </a:extLst>
          </p:cNvPr>
          <p:cNvSpPr txBox="1"/>
          <p:nvPr/>
        </p:nvSpPr>
        <p:spPr>
          <a:xfrm>
            <a:off x="4775690" y="8334178"/>
            <a:ext cx="1130746" cy="3385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各部</a:t>
            </a:r>
            <a:r>
              <a:rPr lang="ja-JP" altLang="en-US" sz="800">
                <a:latin typeface="Hiragino Sans W4" panose="020B0400000000000000" pitchFamily="34" charset="-128"/>
                <a:ea typeface="Hiragino Sans W4" panose="020B0400000000000000" pitchFamily="34" charset="-128"/>
              </a:rPr>
              <a:t>位の</a:t>
            </a:r>
            <a:endParaRPr lang="en-US" altLang="ja-JP" sz="8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algn="ctr"/>
            <a:r>
              <a:rPr lang="en-US" altLang="ja-JP" sz="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RICE</a:t>
            </a:r>
            <a:r>
              <a:rPr lang="ja-JP" altLang="en-US" sz="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処置</a:t>
            </a:r>
            <a:endParaRPr lang="en-US" altLang="ja-JP" sz="8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8874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294</Words>
  <Application>Microsoft Macintosh PowerPoint</Application>
  <PresentationFormat>A4 210 x 297 mm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Hiragino Sans W4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朝比奈 大輔</dc:creator>
  <cp:lastModifiedBy>朝比奈 大輔</cp:lastModifiedBy>
  <cp:revision>2</cp:revision>
  <dcterms:created xsi:type="dcterms:W3CDTF">2023-02-11T08:25:58Z</dcterms:created>
  <dcterms:modified xsi:type="dcterms:W3CDTF">2023-02-11T08:35:25Z</dcterms:modified>
</cp:coreProperties>
</file>