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2227"/>
  </p:normalViewPr>
  <p:slideViewPr>
    <p:cSldViewPr snapToGrid="0" snapToObjects="1">
      <p:cViewPr varScale="1">
        <p:scale>
          <a:sx n="79" d="100"/>
          <a:sy n="79" d="100"/>
        </p:scale>
        <p:origin x="372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682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304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634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3998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172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36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097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1458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557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61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705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71E65-2032-C04C-8757-CF4677A7CDB1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4B5B1-41C6-4A49-A6FF-980CF442F8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20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F1B324F-614A-ED41-B514-08D48C2D76F3}"/>
              </a:ext>
            </a:extLst>
          </p:cNvPr>
          <p:cNvCxnSpPr>
            <a:cxnSpLocks/>
          </p:cNvCxnSpPr>
          <p:nvPr/>
        </p:nvCxnSpPr>
        <p:spPr>
          <a:xfrm>
            <a:off x="398930" y="583749"/>
            <a:ext cx="5827059" cy="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FEB6C1F-C349-E140-9281-23A25E63132E}"/>
              </a:ext>
            </a:extLst>
          </p:cNvPr>
          <p:cNvGrpSpPr/>
          <p:nvPr/>
        </p:nvGrpSpPr>
        <p:grpSpPr>
          <a:xfrm>
            <a:off x="406972" y="828009"/>
            <a:ext cx="3022028" cy="276999"/>
            <a:chOff x="422132" y="2622207"/>
            <a:chExt cx="2187591" cy="273699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6" name="L 字 5">
              <a:extLst>
                <a:ext uri="{FF2B5EF4-FFF2-40B4-BE49-F238E27FC236}">
                  <a16:creationId xmlns:a16="http://schemas.microsoft.com/office/drawing/2014/main" id="{5F59FF7F-A551-3E40-9BA6-8A86A6960EBB}"/>
                </a:ext>
              </a:extLst>
            </p:cNvPr>
            <p:cNvSpPr/>
            <p:nvPr/>
          </p:nvSpPr>
          <p:spPr>
            <a:xfrm>
              <a:off x="426584" y="2632221"/>
              <a:ext cx="2183139" cy="256972"/>
            </a:xfrm>
            <a:prstGeom prst="corner">
              <a:avLst>
                <a:gd name="adj1" fmla="val 7627"/>
                <a:gd name="adj2" fmla="val 87586"/>
              </a:avLst>
            </a:prstGeom>
            <a:solidFill>
              <a:srgbClr val="7030A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libri"/>
              </a:endParaRP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E671AC2B-EA5D-864C-BEED-D0453125476E}"/>
                </a:ext>
              </a:extLst>
            </p:cNvPr>
            <p:cNvSpPr txBox="1"/>
            <p:nvPr/>
          </p:nvSpPr>
          <p:spPr>
            <a:xfrm>
              <a:off x="422132" y="2622207"/>
              <a:ext cx="270672" cy="2736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r>
                <a:rPr kumimoji="1" lang="ja-JP" altLang="en-US" sz="1200"/>
                <a:t>     　</a:t>
              </a:r>
              <a:endParaRPr lang="ja-JP" altLang="en-US" sz="1200"/>
            </a:p>
          </p:txBody>
        </p:sp>
      </p:grp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712FE04-F672-9646-B29D-195250E72B40}"/>
              </a:ext>
            </a:extLst>
          </p:cNvPr>
          <p:cNvSpPr txBox="1"/>
          <p:nvPr/>
        </p:nvSpPr>
        <p:spPr>
          <a:xfrm>
            <a:off x="636698" y="766365"/>
            <a:ext cx="2731860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肩のケガ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D20721D3-D608-F843-8D52-D722D45078F2}"/>
              </a:ext>
            </a:extLst>
          </p:cNvPr>
          <p:cNvGrpSpPr/>
          <p:nvPr/>
        </p:nvGrpSpPr>
        <p:grpSpPr>
          <a:xfrm>
            <a:off x="351240" y="4963812"/>
            <a:ext cx="2532383" cy="276999"/>
            <a:chOff x="689815" y="6532284"/>
            <a:chExt cx="1305498" cy="345602"/>
          </a:xfrm>
        </p:grpSpPr>
        <p:sp>
          <p:nvSpPr>
            <p:cNvPr id="10" name="角丸四角形 9">
              <a:extLst>
                <a:ext uri="{FF2B5EF4-FFF2-40B4-BE49-F238E27FC236}">
                  <a16:creationId xmlns:a16="http://schemas.microsoft.com/office/drawing/2014/main" id="{41B3547C-C1B2-A64F-87F3-01560ABE5771}"/>
                </a:ext>
              </a:extLst>
            </p:cNvPr>
            <p:cNvSpPr/>
            <p:nvPr/>
          </p:nvSpPr>
          <p:spPr>
            <a:xfrm>
              <a:off x="698045" y="6575933"/>
              <a:ext cx="1250617" cy="277000"/>
            </a:xfrm>
            <a:prstGeom prst="roundRect">
              <a:avLst>
                <a:gd name="adj" fmla="val 50000"/>
              </a:avLst>
            </a:prstGeom>
            <a:solidFill>
              <a:srgbClr val="7030A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1" name="テキスト ボックス 5">
              <a:extLst>
                <a:ext uri="{FF2B5EF4-FFF2-40B4-BE49-F238E27FC236}">
                  <a16:creationId xmlns:a16="http://schemas.microsoft.com/office/drawing/2014/main" id="{1E56FCB7-2C69-E945-BFEA-816581EB1B64}"/>
                </a:ext>
              </a:extLst>
            </p:cNvPr>
            <p:cNvSpPr txBox="1"/>
            <p:nvPr/>
          </p:nvSpPr>
          <p:spPr>
            <a:xfrm>
              <a:off x="689815" y="6532284"/>
              <a:ext cx="1305498" cy="345602"/>
            </a:xfrm>
            <a:prstGeom prst="rect">
              <a:avLst/>
            </a:prstGeom>
            <a:ln w="12700">
              <a:noFill/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6615" rIns="46615">
              <a:spAutoFit/>
            </a:bodyPr>
            <a:lstStyle/>
            <a:p>
              <a:pPr algn="ctr"/>
              <a:r>
                <a:rPr lang="ja-JP" altLang="en-US" sz="120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ご家庭でできる応急手当て</a:t>
              </a:r>
              <a:endParaRPr lang="en-US" altLang="ja-JP" sz="1200" dirty="0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sp>
        <p:nvSpPr>
          <p:cNvPr id="12" name="テキスト ボックス 28">
            <a:extLst>
              <a:ext uri="{FF2B5EF4-FFF2-40B4-BE49-F238E27FC236}">
                <a16:creationId xmlns:a16="http://schemas.microsoft.com/office/drawing/2014/main" id="{ACE7599B-28EB-2C48-AD7A-26EE8A4E63F9}"/>
              </a:ext>
            </a:extLst>
          </p:cNvPr>
          <p:cNvSpPr txBox="1"/>
          <p:nvPr/>
        </p:nvSpPr>
        <p:spPr>
          <a:xfrm>
            <a:off x="351240" y="1085685"/>
            <a:ext cx="6155519" cy="1129922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50000"/>
              </a:lnSpc>
            </a:pPr>
            <a:r>
              <a:rPr lang="ja-JP" altLang="en-US" sz="1200" kern="100"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　肩関節は大きく</a:t>
            </a:r>
            <a:r>
              <a:rPr lang="ja-JP" altLang="en-US" sz="1200" kern="100" dirty="0"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動かしやすい反面、不安定な関節で</a:t>
            </a:r>
            <a:r>
              <a:rPr lang="ja-JP" altLang="en-US" sz="1200" kern="100"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ある。転んで</a:t>
            </a:r>
            <a:r>
              <a:rPr lang="ja-JP" altLang="en-US" sz="1200" kern="100" dirty="0"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手をついたり、肩を強打</a:t>
            </a:r>
            <a:r>
              <a:rPr lang="ja-JP" altLang="en-US" sz="1200" kern="100"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したり、高い</a:t>
            </a:r>
            <a:r>
              <a:rPr lang="ja-JP" altLang="en-US" sz="1200" kern="100" dirty="0"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場所から落下するなどで捻挫や骨折、脱臼などをすることがある。また、柔道やラグビーなどの接触がある</a:t>
            </a:r>
            <a:r>
              <a:rPr lang="ja-JP" altLang="en-US" sz="1200" kern="100"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スポーツや、野球</a:t>
            </a:r>
            <a:r>
              <a:rPr lang="ja-JP" altLang="en-US" sz="1200" kern="100" dirty="0"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やテニスなど肩を酷使するスポーツにおいてケガをしやすい。肩を動かすことに苦痛を訴えたり、腕の重さだけで肩に痛みを感じることもある。</a:t>
            </a:r>
            <a:endParaRPr lang="en-US" altLang="ja-JP" sz="1200" kern="100" dirty="0">
              <a:effectLst/>
              <a:latin typeface="Hiragino Sans W4" panose="020B0400000000000000" pitchFamily="34" charset="-128"/>
              <a:ea typeface="Hiragino Sans W4" panose="020B0400000000000000" pitchFamily="34" charset="-128"/>
              <a:cs typeface="Times New Roman" panose="02020603050405020304" pitchFamily="18" charset="0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53244D97-76DD-6147-8F02-8014249AFC3B}"/>
              </a:ext>
            </a:extLst>
          </p:cNvPr>
          <p:cNvGrpSpPr/>
          <p:nvPr/>
        </p:nvGrpSpPr>
        <p:grpSpPr>
          <a:xfrm>
            <a:off x="393956" y="8301439"/>
            <a:ext cx="2329507" cy="1410530"/>
            <a:chOff x="6069033" y="2063118"/>
            <a:chExt cx="2374965" cy="1526195"/>
          </a:xfrm>
        </p:grpSpPr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BA932B6C-3039-7E42-BB00-D4AD1EF7011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869"/>
            <a:stretch/>
          </p:blipFill>
          <p:spPr>
            <a:xfrm>
              <a:off x="6280165" y="2063118"/>
              <a:ext cx="2100156" cy="1403916"/>
            </a:xfrm>
            <a:prstGeom prst="rect">
              <a:avLst/>
            </a:prstGeom>
          </p:spPr>
        </p:pic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4FB44293-9A6D-B945-AB2F-968A1068FF42}"/>
                </a:ext>
              </a:extLst>
            </p:cNvPr>
            <p:cNvGrpSpPr/>
            <p:nvPr/>
          </p:nvGrpSpPr>
          <p:grpSpPr>
            <a:xfrm>
              <a:off x="7464757" y="2271827"/>
              <a:ext cx="955254" cy="249760"/>
              <a:chOff x="8614493" y="2595926"/>
              <a:chExt cx="955254" cy="249760"/>
            </a:xfrm>
          </p:grpSpPr>
          <p:grpSp>
            <p:nvGrpSpPr>
              <p:cNvPr id="35" name="グループ化 34">
                <a:extLst>
                  <a:ext uri="{FF2B5EF4-FFF2-40B4-BE49-F238E27FC236}">
                    <a16:creationId xmlns:a16="http://schemas.microsoft.com/office/drawing/2014/main" id="{7BB5DFD4-A4D0-FF43-8A84-F9C4E92EDEF9}"/>
                  </a:ext>
                </a:extLst>
              </p:cNvPr>
              <p:cNvGrpSpPr/>
              <p:nvPr/>
            </p:nvGrpSpPr>
            <p:grpSpPr>
              <a:xfrm>
                <a:off x="8691602" y="2625889"/>
                <a:ext cx="703378" cy="198022"/>
                <a:chOff x="647820" y="6554814"/>
                <a:chExt cx="1508277" cy="320252"/>
              </a:xfrm>
            </p:grpSpPr>
            <p:sp>
              <p:nvSpPr>
                <p:cNvPr id="37" name="角丸四角形 36">
                  <a:extLst>
                    <a:ext uri="{FF2B5EF4-FFF2-40B4-BE49-F238E27FC236}">
                      <a16:creationId xmlns:a16="http://schemas.microsoft.com/office/drawing/2014/main" id="{57347C2F-6EA2-1943-9681-38BEC077585A}"/>
                    </a:ext>
                  </a:extLst>
                </p:cNvPr>
                <p:cNvSpPr/>
                <p:nvPr/>
              </p:nvSpPr>
              <p:spPr>
                <a:xfrm>
                  <a:off x="698041" y="6581886"/>
                  <a:ext cx="1458056" cy="2710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38" name="テキスト ボックス 5">
                  <a:extLst>
                    <a:ext uri="{FF2B5EF4-FFF2-40B4-BE49-F238E27FC236}">
                      <a16:creationId xmlns:a16="http://schemas.microsoft.com/office/drawing/2014/main" id="{BDCED336-51B2-5840-A1D7-4FAF09A2A7E8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="" xmlns:ma14="http://schemas.microsoft.com/office/mac/drawingml/2011/main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36" name="テキスト ボックス 35">
                <a:extLst>
                  <a:ext uri="{FF2B5EF4-FFF2-40B4-BE49-F238E27FC236}">
                    <a16:creationId xmlns:a16="http://schemas.microsoft.com/office/drawing/2014/main" id="{682FDE23-D1DA-1840-B938-DD64CC397854}"/>
                  </a:ext>
                </a:extLst>
              </p:cNvPr>
              <p:cNvSpPr txBox="1"/>
              <p:nvPr/>
            </p:nvSpPr>
            <p:spPr>
              <a:xfrm>
                <a:off x="8614493" y="2595926"/>
                <a:ext cx="955254" cy="24976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en-US" altLang="ja-JP" sz="900" b="1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R</a:t>
                </a:r>
                <a:r>
                  <a:rPr lang="en-US" altLang="ja-JP" sz="8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est</a:t>
                </a:r>
                <a:r>
                  <a:rPr lang="ja-JP" altLang="en-US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（安静）</a:t>
                </a:r>
                <a:endParaRPr lang="ja-JP" altLang="en-US" sz="1000" b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C6F5EF3B-FA96-9941-8E0F-D7465FBEA9AE}"/>
                </a:ext>
              </a:extLst>
            </p:cNvPr>
            <p:cNvGrpSpPr/>
            <p:nvPr/>
          </p:nvGrpSpPr>
          <p:grpSpPr>
            <a:xfrm>
              <a:off x="6561464" y="2096828"/>
              <a:ext cx="881231" cy="266412"/>
              <a:chOff x="8593791" y="2588523"/>
              <a:chExt cx="881231" cy="266412"/>
            </a:xfrm>
          </p:grpSpPr>
          <p:grpSp>
            <p:nvGrpSpPr>
              <p:cNvPr id="31" name="グループ化 30">
                <a:extLst>
                  <a:ext uri="{FF2B5EF4-FFF2-40B4-BE49-F238E27FC236}">
                    <a16:creationId xmlns:a16="http://schemas.microsoft.com/office/drawing/2014/main" id="{D5E496C3-D102-E649-AA19-D634DA3FEFDE}"/>
                  </a:ext>
                </a:extLst>
              </p:cNvPr>
              <p:cNvGrpSpPr/>
              <p:nvPr/>
            </p:nvGrpSpPr>
            <p:grpSpPr>
              <a:xfrm>
                <a:off x="8691602" y="2625889"/>
                <a:ext cx="608813" cy="198022"/>
                <a:chOff x="647820" y="6554814"/>
                <a:chExt cx="1305498" cy="320252"/>
              </a:xfrm>
            </p:grpSpPr>
            <p:sp>
              <p:nvSpPr>
                <p:cNvPr id="33" name="角丸四角形 32">
                  <a:extLst>
                    <a:ext uri="{FF2B5EF4-FFF2-40B4-BE49-F238E27FC236}">
                      <a16:creationId xmlns:a16="http://schemas.microsoft.com/office/drawing/2014/main" id="{3D95EB7C-E021-8246-B0D3-7BF7A8A81703}"/>
                    </a:ext>
                  </a:extLst>
                </p:cNvPr>
                <p:cNvSpPr/>
                <p:nvPr/>
              </p:nvSpPr>
              <p:spPr>
                <a:xfrm>
                  <a:off x="698044" y="6575930"/>
                  <a:ext cx="1250617" cy="27700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34" name="テキスト ボックス 5">
                  <a:extLst>
                    <a:ext uri="{FF2B5EF4-FFF2-40B4-BE49-F238E27FC236}">
                      <a16:creationId xmlns:a16="http://schemas.microsoft.com/office/drawing/2014/main" id="{E37D785E-E537-4646-ABB0-4A8860235F67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="" xmlns:ma14="http://schemas.microsoft.com/office/mac/drawingml/2011/main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32" name="テキスト ボックス 31">
                <a:extLst>
                  <a:ext uri="{FF2B5EF4-FFF2-40B4-BE49-F238E27FC236}">
                    <a16:creationId xmlns:a16="http://schemas.microsoft.com/office/drawing/2014/main" id="{2E114D29-7303-7548-AC14-AAD0D151701D}"/>
                  </a:ext>
                </a:extLst>
              </p:cNvPr>
              <p:cNvSpPr txBox="1"/>
              <p:nvPr/>
            </p:nvSpPr>
            <p:spPr>
              <a:xfrm>
                <a:off x="8593791" y="2588523"/>
                <a:ext cx="881231" cy="26641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en-US" altLang="ja-JP" sz="10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I</a:t>
                </a:r>
                <a:r>
                  <a:rPr lang="en-US" altLang="ja-JP" sz="8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ce</a:t>
                </a:r>
                <a:r>
                  <a:rPr lang="ja-JP" altLang="en-US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（冷却）</a:t>
                </a:r>
                <a:endParaRPr lang="ja-JP" altLang="en-US" sz="1100" b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A8D3384A-1EE2-E54A-B8AF-B398943850DE}"/>
                </a:ext>
              </a:extLst>
            </p:cNvPr>
            <p:cNvGrpSpPr/>
            <p:nvPr/>
          </p:nvGrpSpPr>
          <p:grpSpPr>
            <a:xfrm>
              <a:off x="6069033" y="3173044"/>
              <a:ext cx="1636501" cy="416269"/>
              <a:chOff x="8582131" y="2585725"/>
              <a:chExt cx="881231" cy="416269"/>
            </a:xfrm>
          </p:grpSpPr>
          <p:grpSp>
            <p:nvGrpSpPr>
              <p:cNvPr id="27" name="グループ化 26">
                <a:extLst>
                  <a:ext uri="{FF2B5EF4-FFF2-40B4-BE49-F238E27FC236}">
                    <a16:creationId xmlns:a16="http://schemas.microsoft.com/office/drawing/2014/main" id="{8F026F0B-B313-BB42-84CF-FD8552B0D593}"/>
                  </a:ext>
                </a:extLst>
              </p:cNvPr>
              <p:cNvGrpSpPr/>
              <p:nvPr/>
            </p:nvGrpSpPr>
            <p:grpSpPr>
              <a:xfrm>
                <a:off x="8691602" y="2625889"/>
                <a:ext cx="608813" cy="198022"/>
                <a:chOff x="647820" y="6554814"/>
                <a:chExt cx="1305498" cy="320252"/>
              </a:xfrm>
            </p:grpSpPr>
            <p:sp>
              <p:nvSpPr>
                <p:cNvPr id="29" name="角丸四角形 28">
                  <a:extLst>
                    <a:ext uri="{FF2B5EF4-FFF2-40B4-BE49-F238E27FC236}">
                      <a16:creationId xmlns:a16="http://schemas.microsoft.com/office/drawing/2014/main" id="{7FB5736D-137C-CB45-AA4D-B5556623CCDA}"/>
                    </a:ext>
                  </a:extLst>
                </p:cNvPr>
                <p:cNvSpPr/>
                <p:nvPr/>
              </p:nvSpPr>
              <p:spPr>
                <a:xfrm>
                  <a:off x="698840" y="6560881"/>
                  <a:ext cx="1250617" cy="27700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30" name="テキスト ボックス 5">
                  <a:extLst>
                    <a:ext uri="{FF2B5EF4-FFF2-40B4-BE49-F238E27FC236}">
                      <a16:creationId xmlns:a16="http://schemas.microsoft.com/office/drawing/2014/main" id="{2A096777-3855-CB43-9701-28436B34AD0D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="" xmlns:ma14="http://schemas.microsoft.com/office/mac/drawingml/2011/main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28" name="テキスト ボックス 27">
                <a:extLst>
                  <a:ext uri="{FF2B5EF4-FFF2-40B4-BE49-F238E27FC236}">
                    <a16:creationId xmlns:a16="http://schemas.microsoft.com/office/drawing/2014/main" id="{6E073776-9A69-7A45-86B3-167CCA28E322}"/>
                  </a:ext>
                </a:extLst>
              </p:cNvPr>
              <p:cNvSpPr txBox="1"/>
              <p:nvPr/>
            </p:nvSpPr>
            <p:spPr>
              <a:xfrm>
                <a:off x="8582131" y="2585725"/>
                <a:ext cx="881231" cy="41626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ja-JP" altLang="ja-JP" sz="9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C</a:t>
                </a:r>
                <a:r>
                  <a:rPr lang="ja-JP" altLang="ja-JP" sz="8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o</a:t>
                </a:r>
                <a:r>
                  <a:rPr lang="en-US" altLang="ja-JP" sz="800" b="1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m</a:t>
                </a:r>
                <a:r>
                  <a:rPr lang="ja-JP" altLang="ja-JP" sz="8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pression</a:t>
                </a:r>
                <a:r>
                  <a:rPr lang="ja-JP" altLang="ja-JP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（圧迫</a:t>
                </a:r>
                <a:r>
                  <a:rPr lang="ja-JP" altLang="en-US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）</a:t>
                </a:r>
                <a:endParaRPr lang="en-US" altLang="ja-JP" sz="60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Arial" panose="020B0604020202020204" pitchFamily="34" charset="0"/>
                </a:endParaRPr>
              </a:p>
              <a:p>
                <a:pPr algn="ctr" defTabSz="932322"/>
                <a:endParaRPr lang="ja-JP" altLang="en-US" sz="1000" b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50E28DD1-7330-6A49-97B5-636E6EC3620D}"/>
                </a:ext>
              </a:extLst>
            </p:cNvPr>
            <p:cNvGrpSpPr/>
            <p:nvPr/>
          </p:nvGrpSpPr>
          <p:grpSpPr>
            <a:xfrm>
              <a:off x="7433361" y="3173044"/>
              <a:ext cx="1010637" cy="416269"/>
              <a:chOff x="8683635" y="2598870"/>
              <a:chExt cx="680784" cy="416269"/>
            </a:xfrm>
          </p:grpSpPr>
          <p:grpSp>
            <p:nvGrpSpPr>
              <p:cNvPr id="23" name="グループ化 22">
                <a:extLst>
                  <a:ext uri="{FF2B5EF4-FFF2-40B4-BE49-F238E27FC236}">
                    <a16:creationId xmlns:a16="http://schemas.microsoft.com/office/drawing/2014/main" id="{A0990641-AEC4-F34A-9806-0DC8C86A86F6}"/>
                  </a:ext>
                </a:extLst>
              </p:cNvPr>
              <p:cNvGrpSpPr/>
              <p:nvPr/>
            </p:nvGrpSpPr>
            <p:grpSpPr>
              <a:xfrm>
                <a:off x="8687623" y="2625889"/>
                <a:ext cx="612792" cy="198022"/>
                <a:chOff x="639287" y="6554814"/>
                <a:chExt cx="1314031" cy="320252"/>
              </a:xfrm>
            </p:grpSpPr>
            <p:sp>
              <p:nvSpPr>
                <p:cNvPr id="25" name="角丸四角形 24">
                  <a:extLst>
                    <a:ext uri="{FF2B5EF4-FFF2-40B4-BE49-F238E27FC236}">
                      <a16:creationId xmlns:a16="http://schemas.microsoft.com/office/drawing/2014/main" id="{124C4D5D-6F50-2A44-A6EE-F32469B5DB8D}"/>
                    </a:ext>
                  </a:extLst>
                </p:cNvPr>
                <p:cNvSpPr/>
                <p:nvPr/>
              </p:nvSpPr>
              <p:spPr>
                <a:xfrm>
                  <a:off x="639287" y="6575930"/>
                  <a:ext cx="1309373" cy="27505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b="0" i="0" u="none" strike="noStrike" cap="none" spc="0" normalizeH="0" baseline="0">
                    <a:ln>
                      <a:noFill/>
                    </a:ln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26" name="テキスト ボックス 5">
                  <a:extLst>
                    <a:ext uri="{FF2B5EF4-FFF2-40B4-BE49-F238E27FC236}">
                      <a16:creationId xmlns:a16="http://schemas.microsoft.com/office/drawing/2014/main" id="{EFA27C39-814A-4A49-9184-C39DDD79F07C}"/>
                    </a:ext>
                  </a:extLst>
                </p:cNvPr>
                <p:cNvSpPr txBox="1"/>
                <p:nvPr/>
              </p:nvSpPr>
              <p:spPr>
                <a:xfrm>
                  <a:off x="647820" y="6554814"/>
                  <a:ext cx="1305498" cy="320252"/>
                </a:xfrm>
                <a:prstGeom prst="rect">
                  <a:avLst/>
                </a:prstGeom>
                <a:ln w="12700">
                  <a:noFill/>
                  <a:miter lim="400000"/>
                </a:ln>
                <a:extLst>
                  <a:ext uri="{C572A759-6A51-4108-AA02-DFA0A04FC94B}">
                    <ma14:wrappingTextBoxFlag xmlns="" xmlns:ma14="http://schemas.microsoft.com/office/mac/drawingml/2011/main" val="1"/>
                  </a:ext>
                </a:extLst>
              </p:spPr>
              <p:txBody>
                <a:bodyPr wrap="square" lIns="46615" rIns="46615">
                  <a:spAutoFit/>
                </a:bodyPr>
                <a:lstStyle/>
                <a:p>
                  <a:pPr algn="ctr"/>
                  <a:endParaRPr lang="en-US" altLang="ja-JP" sz="1200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</p:txBody>
            </p:sp>
          </p:grpSp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5E01F83A-F142-814E-A7AA-C4A0A3C75008}"/>
                  </a:ext>
                </a:extLst>
              </p:cNvPr>
              <p:cNvSpPr txBox="1"/>
              <p:nvPr/>
            </p:nvSpPr>
            <p:spPr>
              <a:xfrm>
                <a:off x="8683635" y="2598870"/>
                <a:ext cx="680784" cy="41626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 defTabSz="932322"/>
                <a:r>
                  <a:rPr lang="ja-JP" altLang="ja-JP" sz="9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E</a:t>
                </a:r>
                <a:r>
                  <a:rPr lang="ja-JP" altLang="ja-JP" sz="8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levation</a:t>
                </a:r>
                <a:r>
                  <a:rPr lang="ja-JP" altLang="en-US" sz="600" b="1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（</a:t>
                </a:r>
                <a:r>
                  <a:rPr lang="ja-JP" altLang="ja-JP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挙上</a:t>
                </a:r>
                <a:r>
                  <a:rPr lang="ja-JP" altLang="en-US" sz="60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  <a:cs typeface="Arial" panose="020B0604020202020204" pitchFamily="34" charset="0"/>
                  </a:rPr>
                  <a:t>）</a:t>
                </a:r>
                <a:endParaRPr lang="en-US" altLang="ja-JP" sz="60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  <a:cs typeface="Arial" panose="020B0604020202020204" pitchFamily="34" charset="0"/>
                </a:endParaRPr>
              </a:p>
              <a:p>
                <a:pPr algn="ctr" defTabSz="932322"/>
                <a:endParaRPr lang="ja-JP" altLang="en-US" sz="1000" b="1">
                  <a:solidFill>
                    <a:schemeClr val="bg1"/>
                  </a:solidFill>
                </a:endParaRPr>
              </a:p>
            </p:txBody>
          </p:sp>
        </p:grp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97251293-5E89-5F4D-AE38-E7757351A40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541084" y="2512359"/>
              <a:ext cx="305188" cy="260530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29603266-99B4-E244-B124-D8B377E89574}"/>
                </a:ext>
              </a:extLst>
            </p:cNvPr>
            <p:cNvCxnSpPr>
              <a:cxnSpLocks/>
            </p:cNvCxnSpPr>
            <p:nvPr/>
          </p:nvCxnSpPr>
          <p:spPr>
            <a:xfrm>
              <a:off x="6946707" y="2352314"/>
              <a:ext cx="114235" cy="382801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ABDEC6A9-A2F3-064F-B596-C06F5CE366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778659" y="2795071"/>
              <a:ext cx="292946" cy="404992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9254038A-372A-2042-90A2-B90B1E80DB9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317374" y="2960189"/>
              <a:ext cx="528704" cy="213221"/>
            </a:xfrm>
            <a:prstGeom prst="line">
              <a:avLst/>
            </a:prstGeom>
            <a:noFill/>
            <a:ln w="12700" cap="flat">
              <a:solidFill>
                <a:schemeClr val="bg1">
                  <a:lumMod val="95000"/>
                </a:schemeClr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85160E93-F3F5-9545-A230-FBD24EACF2DD}"/>
              </a:ext>
            </a:extLst>
          </p:cNvPr>
          <p:cNvGrpSpPr/>
          <p:nvPr/>
        </p:nvGrpSpPr>
        <p:grpSpPr>
          <a:xfrm>
            <a:off x="3018093" y="8284407"/>
            <a:ext cx="1226354" cy="1211334"/>
            <a:chOff x="4867969" y="697525"/>
            <a:chExt cx="1226354" cy="1211334"/>
          </a:xfrm>
        </p:grpSpPr>
        <p:pic>
          <p:nvPicPr>
            <p:cNvPr id="40" name="図 39">
              <a:extLst>
                <a:ext uri="{FF2B5EF4-FFF2-40B4-BE49-F238E27FC236}">
                  <a16:creationId xmlns:a16="http://schemas.microsoft.com/office/drawing/2014/main" id="{76154212-C6F6-CA49-8777-8378A746B3B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08378" y="1181385"/>
              <a:ext cx="719611" cy="698850"/>
            </a:xfrm>
            <a:prstGeom prst="rect">
              <a:avLst/>
            </a:prstGeom>
          </p:spPr>
        </p:pic>
        <p:grpSp>
          <p:nvGrpSpPr>
            <p:cNvPr id="41" name="グループ化 40">
              <a:extLst>
                <a:ext uri="{FF2B5EF4-FFF2-40B4-BE49-F238E27FC236}">
                  <a16:creationId xmlns:a16="http://schemas.microsoft.com/office/drawing/2014/main" id="{E2D59E86-843B-D649-856A-B8648291C453}"/>
                </a:ext>
              </a:extLst>
            </p:cNvPr>
            <p:cNvGrpSpPr/>
            <p:nvPr/>
          </p:nvGrpSpPr>
          <p:grpSpPr>
            <a:xfrm>
              <a:off x="4867969" y="697525"/>
              <a:ext cx="1226354" cy="1211334"/>
              <a:chOff x="4379786" y="2333898"/>
              <a:chExt cx="1226354" cy="1211334"/>
            </a:xfrm>
          </p:grpSpPr>
          <p:grpSp>
            <p:nvGrpSpPr>
              <p:cNvPr id="42" name="グループ化 41">
                <a:extLst>
                  <a:ext uri="{FF2B5EF4-FFF2-40B4-BE49-F238E27FC236}">
                    <a16:creationId xmlns:a16="http://schemas.microsoft.com/office/drawing/2014/main" id="{A670B782-97F7-EF4B-A9E6-C16FA0B3A53C}"/>
                  </a:ext>
                </a:extLst>
              </p:cNvPr>
              <p:cNvGrpSpPr/>
              <p:nvPr/>
            </p:nvGrpSpPr>
            <p:grpSpPr>
              <a:xfrm>
                <a:off x="4379786" y="2333898"/>
                <a:ext cx="1226354" cy="1211334"/>
                <a:chOff x="5386276" y="692830"/>
                <a:chExt cx="1226354" cy="1211334"/>
              </a:xfrm>
            </p:grpSpPr>
            <p:pic>
              <p:nvPicPr>
                <p:cNvPr id="44" name="図 43">
                  <a:extLst>
                    <a:ext uri="{FF2B5EF4-FFF2-40B4-BE49-F238E27FC236}">
                      <a16:creationId xmlns:a16="http://schemas.microsoft.com/office/drawing/2014/main" id="{C96C9B34-D56A-F14F-8324-654FD7A259E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4"/>
                <a:srcRect l="51808" t="52607" r="-1311" b="26972"/>
                <a:stretch/>
              </p:blipFill>
              <p:spPr>
                <a:xfrm>
                  <a:off x="5386276" y="692830"/>
                  <a:ext cx="1226354" cy="432227"/>
                </a:xfrm>
                <a:prstGeom prst="rect">
                  <a:avLst/>
                </a:prstGeom>
              </p:spPr>
            </p:pic>
            <p:grpSp>
              <p:nvGrpSpPr>
                <p:cNvPr id="45" name="グループ化 44">
                  <a:extLst>
                    <a:ext uri="{FF2B5EF4-FFF2-40B4-BE49-F238E27FC236}">
                      <a16:creationId xmlns:a16="http://schemas.microsoft.com/office/drawing/2014/main" id="{05332BC0-FDFC-4E49-BEB7-0D7629561508}"/>
                    </a:ext>
                  </a:extLst>
                </p:cNvPr>
                <p:cNvGrpSpPr/>
                <p:nvPr/>
              </p:nvGrpSpPr>
              <p:grpSpPr>
                <a:xfrm>
                  <a:off x="5595888" y="1132498"/>
                  <a:ext cx="772992" cy="771666"/>
                  <a:chOff x="5045951" y="779641"/>
                  <a:chExt cx="772992" cy="771666"/>
                </a:xfrm>
              </p:grpSpPr>
              <p:grpSp>
                <p:nvGrpSpPr>
                  <p:cNvPr id="46" name="グループ化 45">
                    <a:extLst>
                      <a:ext uri="{FF2B5EF4-FFF2-40B4-BE49-F238E27FC236}">
                        <a16:creationId xmlns:a16="http://schemas.microsoft.com/office/drawing/2014/main" id="{A5D2F65F-7488-5745-AF91-0959B2E4CA33}"/>
                      </a:ext>
                    </a:extLst>
                  </p:cNvPr>
                  <p:cNvGrpSpPr/>
                  <p:nvPr/>
                </p:nvGrpSpPr>
                <p:grpSpPr>
                  <a:xfrm>
                    <a:off x="5045951" y="779641"/>
                    <a:ext cx="142792" cy="769323"/>
                    <a:chOff x="5045951" y="779641"/>
                    <a:chExt cx="142792" cy="769323"/>
                  </a:xfrm>
                </p:grpSpPr>
                <p:sp>
                  <p:nvSpPr>
                    <p:cNvPr id="50" name="L 字 49">
                      <a:extLst>
                        <a:ext uri="{FF2B5EF4-FFF2-40B4-BE49-F238E27FC236}">
                          <a16:creationId xmlns:a16="http://schemas.microsoft.com/office/drawing/2014/main" id="{EEAAF03B-B43F-7B49-8D54-875D766DD88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45951" y="14061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  <p:sp>
                  <p:nvSpPr>
                    <p:cNvPr id="51" name="L 字 50">
                      <a:extLst>
                        <a:ext uri="{FF2B5EF4-FFF2-40B4-BE49-F238E27FC236}">
                          <a16:creationId xmlns:a16="http://schemas.microsoft.com/office/drawing/2014/main" id="{BE832126-A736-2746-AA83-A103F64EF7C3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5046920" y="7786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</p:grpSp>
              <p:grpSp>
                <p:nvGrpSpPr>
                  <p:cNvPr id="47" name="グループ化 46">
                    <a:extLst>
                      <a:ext uri="{FF2B5EF4-FFF2-40B4-BE49-F238E27FC236}">
                        <a16:creationId xmlns:a16="http://schemas.microsoft.com/office/drawing/2014/main" id="{8C7AE2FD-51C8-5848-A2E8-461ED4FD85D5}"/>
                      </a:ext>
                    </a:extLst>
                  </p:cNvPr>
                  <p:cNvGrpSpPr/>
                  <p:nvPr/>
                </p:nvGrpSpPr>
                <p:grpSpPr>
                  <a:xfrm flipH="1">
                    <a:off x="5664993" y="781984"/>
                    <a:ext cx="153950" cy="769323"/>
                    <a:chOff x="5045951" y="779641"/>
                    <a:chExt cx="142792" cy="769323"/>
                  </a:xfrm>
                </p:grpSpPr>
                <p:sp>
                  <p:nvSpPr>
                    <p:cNvPr id="48" name="L 字 47">
                      <a:extLst>
                        <a:ext uri="{FF2B5EF4-FFF2-40B4-BE49-F238E27FC236}">
                          <a16:creationId xmlns:a16="http://schemas.microsoft.com/office/drawing/2014/main" id="{A895F3AF-4AE2-184F-B2EA-B588F35C932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45951" y="14061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  <p:sp>
                  <p:nvSpPr>
                    <p:cNvPr id="49" name="L 字 48">
                      <a:extLst>
                        <a:ext uri="{FF2B5EF4-FFF2-40B4-BE49-F238E27FC236}">
                          <a16:creationId xmlns:a16="http://schemas.microsoft.com/office/drawing/2014/main" id="{6F58C071-4BF1-D540-99E0-A8747D2B791B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5046920" y="778672"/>
                      <a:ext cx="140853" cy="142792"/>
                    </a:xfrm>
                    <a:prstGeom prst="corner">
                      <a:avLst>
                        <a:gd name="adj1" fmla="val 20440"/>
                        <a:gd name="adj2" fmla="val 19096"/>
                      </a:avLst>
                    </a:prstGeom>
                    <a:solidFill>
                      <a:srgbClr val="7030A0"/>
                    </a:solidFill>
                    <a:ln w="12700" cap="flat">
                      <a:solidFill>
                        <a:srgbClr val="7030A0"/>
                      </a:solidFill>
                      <a:prstDash val="solid"/>
                      <a:miter lim="8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45719" tIns="45719" rIns="45719" bIns="45719" numCol="1" spcCol="38100" rtlCol="0" anchor="ctr">
                      <a:spAutoFit/>
                    </a:bodyPr>
                    <a:lstStyle/>
                    <a:p>
                      <a:pPr marL="0" marR="0" indent="0" algn="l" defTabSz="914400" rtl="0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0" i="0" u="none" strike="noStrike" cap="none" spc="0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FillTx/>
                        <a:latin typeface="+mj-lt"/>
                        <a:ea typeface="+mj-ea"/>
                        <a:cs typeface="+mj-cs"/>
                        <a:sym typeface="Calibri"/>
                      </a:endParaRPr>
                    </a:p>
                  </p:txBody>
                </p:sp>
              </p:grpSp>
            </p:grpSp>
          </p:grpSp>
          <p:sp>
            <p:nvSpPr>
              <p:cNvPr id="43" name="テキスト ボックス 42">
                <a:extLst>
                  <a:ext uri="{FF2B5EF4-FFF2-40B4-BE49-F238E27FC236}">
                    <a16:creationId xmlns:a16="http://schemas.microsoft.com/office/drawing/2014/main" id="{5125607A-8995-CF47-ABCD-3D2647FFC28A}"/>
                  </a:ext>
                </a:extLst>
              </p:cNvPr>
              <p:cNvSpPr txBox="1"/>
              <p:nvPr/>
            </p:nvSpPr>
            <p:spPr>
              <a:xfrm>
                <a:off x="4603482" y="2380148"/>
                <a:ext cx="930589" cy="33855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ja-JP" altLang="en-US" sz="800">
                    <a:solidFill>
                      <a:schemeClr val="tx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アイスパック</a:t>
                </a:r>
                <a:endParaRPr lang="en-US" altLang="ja-JP" sz="800" dirty="0">
                  <a:solidFill>
                    <a:schemeClr val="tx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endParaRPr>
              </a:p>
              <a:p>
                <a:pPr algn="ctr"/>
                <a:r>
                  <a:rPr lang="ja-JP" altLang="en-US" sz="800">
                    <a:solidFill>
                      <a:schemeClr val="tx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の作り方</a:t>
                </a:r>
              </a:p>
            </p:txBody>
          </p:sp>
        </p:grpSp>
      </p:grp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FD4B39B6-3089-904E-BC36-9F8303EBCE27}"/>
              </a:ext>
            </a:extLst>
          </p:cNvPr>
          <p:cNvGrpSpPr/>
          <p:nvPr/>
        </p:nvGrpSpPr>
        <p:grpSpPr>
          <a:xfrm>
            <a:off x="4676708" y="8281295"/>
            <a:ext cx="1229728" cy="1212103"/>
            <a:chOff x="4229400" y="234327"/>
            <a:chExt cx="1229728" cy="1212103"/>
          </a:xfrm>
        </p:grpSpPr>
        <p:pic>
          <p:nvPicPr>
            <p:cNvPr id="53" name="図 52">
              <a:extLst>
                <a:ext uri="{FF2B5EF4-FFF2-40B4-BE49-F238E27FC236}">
                  <a16:creationId xmlns:a16="http://schemas.microsoft.com/office/drawing/2014/main" id="{5D71C7D4-38FC-B841-8983-2B2A8482538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07413" y="706769"/>
              <a:ext cx="698850" cy="698850"/>
            </a:xfrm>
            <a:prstGeom prst="rect">
              <a:avLst/>
            </a:prstGeom>
          </p:spPr>
        </p:pic>
        <p:grpSp>
          <p:nvGrpSpPr>
            <p:cNvPr id="54" name="グループ化 53">
              <a:extLst>
                <a:ext uri="{FF2B5EF4-FFF2-40B4-BE49-F238E27FC236}">
                  <a16:creationId xmlns:a16="http://schemas.microsoft.com/office/drawing/2014/main" id="{4B84B309-6D6C-A44D-88E6-07EBB736575B}"/>
                </a:ext>
              </a:extLst>
            </p:cNvPr>
            <p:cNvGrpSpPr/>
            <p:nvPr/>
          </p:nvGrpSpPr>
          <p:grpSpPr>
            <a:xfrm>
              <a:off x="4229400" y="234327"/>
              <a:ext cx="1229728" cy="1212103"/>
              <a:chOff x="5363339" y="692061"/>
              <a:chExt cx="1229728" cy="1212103"/>
            </a:xfrm>
          </p:grpSpPr>
          <p:pic>
            <p:nvPicPr>
              <p:cNvPr id="55" name="図 54">
                <a:extLst>
                  <a:ext uri="{FF2B5EF4-FFF2-40B4-BE49-F238E27FC236}">
                    <a16:creationId xmlns:a16="http://schemas.microsoft.com/office/drawing/2014/main" id="{7285EF5F-8767-9449-B9D1-B40BEB15267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/>
              <a:srcRect l="52122" t="52035" r="-1625" b="25899"/>
              <a:stretch/>
            </p:blipFill>
            <p:spPr>
              <a:xfrm>
                <a:off x="5363339" y="692061"/>
                <a:ext cx="1229728" cy="453494"/>
              </a:xfrm>
              <a:prstGeom prst="rect">
                <a:avLst/>
              </a:prstGeom>
            </p:spPr>
          </p:pic>
          <p:grpSp>
            <p:nvGrpSpPr>
              <p:cNvPr id="56" name="グループ化 55">
                <a:extLst>
                  <a:ext uri="{FF2B5EF4-FFF2-40B4-BE49-F238E27FC236}">
                    <a16:creationId xmlns:a16="http://schemas.microsoft.com/office/drawing/2014/main" id="{F2E79869-989C-664F-933E-E06B8FC3E758}"/>
                  </a:ext>
                </a:extLst>
              </p:cNvPr>
              <p:cNvGrpSpPr/>
              <p:nvPr/>
            </p:nvGrpSpPr>
            <p:grpSpPr>
              <a:xfrm>
                <a:off x="5595888" y="1132498"/>
                <a:ext cx="772992" cy="771666"/>
                <a:chOff x="5045951" y="779641"/>
                <a:chExt cx="772992" cy="771666"/>
              </a:xfrm>
            </p:grpSpPr>
            <p:grpSp>
              <p:nvGrpSpPr>
                <p:cNvPr id="57" name="グループ化 56">
                  <a:extLst>
                    <a:ext uri="{FF2B5EF4-FFF2-40B4-BE49-F238E27FC236}">
                      <a16:creationId xmlns:a16="http://schemas.microsoft.com/office/drawing/2014/main" id="{88F010FC-33BA-CC40-94FB-B493DD3F47A8}"/>
                    </a:ext>
                  </a:extLst>
                </p:cNvPr>
                <p:cNvGrpSpPr/>
                <p:nvPr/>
              </p:nvGrpSpPr>
              <p:grpSpPr>
                <a:xfrm>
                  <a:off x="5045951" y="779641"/>
                  <a:ext cx="142792" cy="769323"/>
                  <a:chOff x="5045951" y="779641"/>
                  <a:chExt cx="142792" cy="769323"/>
                </a:xfrm>
              </p:grpSpPr>
              <p:sp>
                <p:nvSpPr>
                  <p:cNvPr id="61" name="L 字 60">
                    <a:extLst>
                      <a:ext uri="{FF2B5EF4-FFF2-40B4-BE49-F238E27FC236}">
                        <a16:creationId xmlns:a16="http://schemas.microsoft.com/office/drawing/2014/main" id="{D4873DC2-523E-D94A-B903-F986CE89954D}"/>
                      </a:ext>
                    </a:extLst>
                  </p:cNvPr>
                  <p:cNvSpPr/>
                  <p:nvPr/>
                </p:nvSpPr>
                <p:spPr>
                  <a:xfrm>
                    <a:off x="5045951" y="1406172"/>
                    <a:ext cx="140853" cy="142792"/>
                  </a:xfrm>
                  <a:prstGeom prst="corner">
                    <a:avLst>
                      <a:gd name="adj1" fmla="val 20440"/>
                      <a:gd name="adj2" fmla="val 19096"/>
                    </a:avLst>
                  </a:prstGeom>
                  <a:solidFill>
                    <a:srgbClr val="7030A0"/>
                  </a:solidFill>
                  <a:ln w="12700" cap="flat">
                    <a:solidFill>
                      <a:srgbClr val="7030A0"/>
                    </a:solidFill>
                    <a:prstDash val="solid"/>
                    <a:miter lim="8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45719" tIns="45719" rIns="45719" bIns="45719" numCol="1" spcCol="38100" rtlCol="0" anchor="ctr">
                    <a:spAutoFit/>
                  </a:bodyPr>
                  <a:lstStyle/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ja-JP" altLang="en-US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+mj-lt"/>
                      <a:ea typeface="+mj-ea"/>
                      <a:cs typeface="+mj-cs"/>
                      <a:sym typeface="Calibri"/>
                    </a:endParaRPr>
                  </a:p>
                </p:txBody>
              </p:sp>
              <p:sp>
                <p:nvSpPr>
                  <p:cNvPr id="62" name="L 字 61">
                    <a:extLst>
                      <a:ext uri="{FF2B5EF4-FFF2-40B4-BE49-F238E27FC236}">
                        <a16:creationId xmlns:a16="http://schemas.microsoft.com/office/drawing/2014/main" id="{DFCC4339-8958-9248-9D58-3BB7F67F618C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5046920" y="778672"/>
                    <a:ext cx="140853" cy="142792"/>
                  </a:xfrm>
                  <a:prstGeom prst="corner">
                    <a:avLst>
                      <a:gd name="adj1" fmla="val 20440"/>
                      <a:gd name="adj2" fmla="val 19096"/>
                    </a:avLst>
                  </a:prstGeom>
                  <a:solidFill>
                    <a:srgbClr val="7030A0"/>
                  </a:solidFill>
                  <a:ln w="12700" cap="flat">
                    <a:solidFill>
                      <a:srgbClr val="7030A0"/>
                    </a:solidFill>
                    <a:prstDash val="solid"/>
                    <a:miter lim="8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45719" tIns="45719" rIns="45719" bIns="45719" numCol="1" spcCol="38100" rtlCol="0" anchor="ctr">
                    <a:spAutoFit/>
                  </a:bodyPr>
                  <a:lstStyle/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ja-JP" altLang="en-US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+mj-lt"/>
                      <a:ea typeface="+mj-ea"/>
                      <a:cs typeface="+mj-cs"/>
                      <a:sym typeface="Calibri"/>
                    </a:endParaRPr>
                  </a:p>
                </p:txBody>
              </p:sp>
            </p:grpSp>
            <p:grpSp>
              <p:nvGrpSpPr>
                <p:cNvPr id="58" name="グループ化 57">
                  <a:extLst>
                    <a:ext uri="{FF2B5EF4-FFF2-40B4-BE49-F238E27FC236}">
                      <a16:creationId xmlns:a16="http://schemas.microsoft.com/office/drawing/2014/main" id="{87429483-89DD-C740-B2CB-9408AC67C345}"/>
                    </a:ext>
                  </a:extLst>
                </p:cNvPr>
                <p:cNvGrpSpPr/>
                <p:nvPr/>
              </p:nvGrpSpPr>
              <p:grpSpPr>
                <a:xfrm flipH="1">
                  <a:off x="5664993" y="781984"/>
                  <a:ext cx="153950" cy="769323"/>
                  <a:chOff x="5045951" y="779641"/>
                  <a:chExt cx="142792" cy="769323"/>
                </a:xfrm>
              </p:grpSpPr>
              <p:sp>
                <p:nvSpPr>
                  <p:cNvPr id="59" name="L 字 58">
                    <a:extLst>
                      <a:ext uri="{FF2B5EF4-FFF2-40B4-BE49-F238E27FC236}">
                        <a16:creationId xmlns:a16="http://schemas.microsoft.com/office/drawing/2014/main" id="{16C96F0F-10D2-3947-836B-B1EAED0759B3}"/>
                      </a:ext>
                    </a:extLst>
                  </p:cNvPr>
                  <p:cNvSpPr/>
                  <p:nvPr/>
                </p:nvSpPr>
                <p:spPr>
                  <a:xfrm>
                    <a:off x="5045951" y="1406172"/>
                    <a:ext cx="140853" cy="142792"/>
                  </a:xfrm>
                  <a:prstGeom prst="corner">
                    <a:avLst>
                      <a:gd name="adj1" fmla="val 20440"/>
                      <a:gd name="adj2" fmla="val 19096"/>
                    </a:avLst>
                  </a:prstGeom>
                  <a:solidFill>
                    <a:srgbClr val="7030A0"/>
                  </a:solidFill>
                  <a:ln w="12700" cap="flat">
                    <a:solidFill>
                      <a:srgbClr val="7030A0"/>
                    </a:solidFill>
                    <a:prstDash val="solid"/>
                    <a:miter lim="8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45719" tIns="45719" rIns="45719" bIns="45719" numCol="1" spcCol="38100" rtlCol="0" anchor="ctr">
                    <a:spAutoFit/>
                  </a:bodyPr>
                  <a:lstStyle/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ja-JP" altLang="en-US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+mj-lt"/>
                      <a:ea typeface="+mj-ea"/>
                      <a:cs typeface="+mj-cs"/>
                      <a:sym typeface="Calibri"/>
                    </a:endParaRPr>
                  </a:p>
                </p:txBody>
              </p:sp>
              <p:sp>
                <p:nvSpPr>
                  <p:cNvPr id="60" name="L 字 59">
                    <a:extLst>
                      <a:ext uri="{FF2B5EF4-FFF2-40B4-BE49-F238E27FC236}">
                        <a16:creationId xmlns:a16="http://schemas.microsoft.com/office/drawing/2014/main" id="{989CAF69-19F4-054F-85CC-4AA67B6CEB48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5046920" y="778672"/>
                    <a:ext cx="140853" cy="142792"/>
                  </a:xfrm>
                  <a:prstGeom prst="corner">
                    <a:avLst>
                      <a:gd name="adj1" fmla="val 20440"/>
                      <a:gd name="adj2" fmla="val 19096"/>
                    </a:avLst>
                  </a:prstGeom>
                  <a:solidFill>
                    <a:srgbClr val="7030A0"/>
                  </a:solidFill>
                  <a:ln w="12700" cap="flat">
                    <a:solidFill>
                      <a:srgbClr val="7030A0"/>
                    </a:solidFill>
                    <a:prstDash val="solid"/>
                    <a:miter lim="8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45719" tIns="45719" rIns="45719" bIns="45719" numCol="1" spcCol="38100" rtlCol="0" anchor="ctr">
                    <a:spAutoFit/>
                  </a:bodyPr>
                  <a:lstStyle/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ja-JP" altLang="en-US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+mj-lt"/>
                      <a:ea typeface="+mj-ea"/>
                      <a:cs typeface="+mj-cs"/>
                      <a:sym typeface="Calibri"/>
                    </a:endParaRPr>
                  </a:p>
                </p:txBody>
              </p:sp>
            </p:grpSp>
          </p:grpSp>
        </p:grpSp>
      </p:grpSp>
      <p:pic>
        <p:nvPicPr>
          <p:cNvPr id="63" name="図 62">
            <a:extLst>
              <a:ext uri="{FF2B5EF4-FFF2-40B4-BE49-F238E27FC236}">
                <a16:creationId xmlns:a16="http://schemas.microsoft.com/office/drawing/2014/main" id="{CD7C107A-8FF5-5B40-8B3B-170C7DBA9A7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939" y="3030431"/>
            <a:ext cx="1649819" cy="1649819"/>
          </a:xfrm>
          <a:prstGeom prst="rect">
            <a:avLst/>
          </a:prstGeom>
        </p:spPr>
      </p:pic>
      <p:pic>
        <p:nvPicPr>
          <p:cNvPr id="64" name="図 63">
            <a:extLst>
              <a:ext uri="{FF2B5EF4-FFF2-40B4-BE49-F238E27FC236}">
                <a16:creationId xmlns:a16="http://schemas.microsoft.com/office/drawing/2014/main" id="{CBF18FCF-ECD1-C346-BBF6-0429F5E25DA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6566" y="2927889"/>
            <a:ext cx="1725336" cy="1725336"/>
          </a:xfrm>
          <a:prstGeom prst="rect">
            <a:avLst/>
          </a:prstGeom>
        </p:spPr>
      </p:pic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A5DABEBA-E611-2343-9184-790468FEF967}"/>
              </a:ext>
            </a:extLst>
          </p:cNvPr>
          <p:cNvGrpSpPr/>
          <p:nvPr/>
        </p:nvGrpSpPr>
        <p:grpSpPr>
          <a:xfrm>
            <a:off x="1715337" y="2631550"/>
            <a:ext cx="1307044" cy="276999"/>
            <a:chOff x="626980" y="6561062"/>
            <a:chExt cx="1321682" cy="320252"/>
          </a:xfrm>
        </p:grpSpPr>
        <p:sp>
          <p:nvSpPr>
            <p:cNvPr id="66" name="角丸四角形 58">
              <a:extLst>
                <a:ext uri="{FF2B5EF4-FFF2-40B4-BE49-F238E27FC236}">
                  <a16:creationId xmlns:a16="http://schemas.microsoft.com/office/drawing/2014/main" id="{D67CA88D-7F98-DC4A-8C12-B3290360200E}"/>
                </a:ext>
              </a:extLst>
            </p:cNvPr>
            <p:cNvSpPr/>
            <p:nvPr/>
          </p:nvSpPr>
          <p:spPr>
            <a:xfrm>
              <a:off x="698045" y="6575933"/>
              <a:ext cx="1250617" cy="277000"/>
            </a:xfrm>
            <a:prstGeom prst="roundRect">
              <a:avLst>
                <a:gd name="adj" fmla="val 50000"/>
              </a:avLst>
            </a:prstGeom>
            <a:solidFill>
              <a:srgbClr val="7030A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67" name="テキスト ボックス 5">
              <a:extLst>
                <a:ext uri="{FF2B5EF4-FFF2-40B4-BE49-F238E27FC236}">
                  <a16:creationId xmlns:a16="http://schemas.microsoft.com/office/drawing/2014/main" id="{006CEF32-1432-D945-B653-61D929BD3E95}"/>
                </a:ext>
              </a:extLst>
            </p:cNvPr>
            <p:cNvSpPr txBox="1"/>
            <p:nvPr/>
          </p:nvSpPr>
          <p:spPr>
            <a:xfrm>
              <a:off x="626980" y="6561062"/>
              <a:ext cx="1305498" cy="320252"/>
            </a:xfrm>
            <a:prstGeom prst="rect">
              <a:avLst/>
            </a:prstGeom>
            <a:ln w="12700">
              <a:noFill/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6615" rIns="46615">
              <a:spAutoFit/>
            </a:bodyPr>
            <a:lstStyle/>
            <a:p>
              <a:pPr algn="ctr"/>
              <a:r>
                <a:rPr lang="ja-JP" altLang="en-US" sz="120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右肩正面</a:t>
              </a:r>
              <a:endParaRPr lang="en-US" altLang="ja-JP" sz="1200" dirty="0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A240BCAF-CB6C-AC42-BD4E-62FE1A5ED2BC}"/>
              </a:ext>
            </a:extLst>
          </p:cNvPr>
          <p:cNvGrpSpPr/>
          <p:nvPr/>
        </p:nvGrpSpPr>
        <p:grpSpPr>
          <a:xfrm>
            <a:off x="3535150" y="2616303"/>
            <a:ext cx="1307044" cy="276999"/>
            <a:chOff x="626980" y="6561062"/>
            <a:chExt cx="1321682" cy="320252"/>
          </a:xfrm>
        </p:grpSpPr>
        <p:sp>
          <p:nvSpPr>
            <p:cNvPr id="69" name="角丸四角形 58">
              <a:extLst>
                <a:ext uri="{FF2B5EF4-FFF2-40B4-BE49-F238E27FC236}">
                  <a16:creationId xmlns:a16="http://schemas.microsoft.com/office/drawing/2014/main" id="{E771B1B6-7A01-784A-8366-4205FF9AC202}"/>
                </a:ext>
              </a:extLst>
            </p:cNvPr>
            <p:cNvSpPr/>
            <p:nvPr/>
          </p:nvSpPr>
          <p:spPr>
            <a:xfrm>
              <a:off x="698045" y="6575933"/>
              <a:ext cx="1250617" cy="277000"/>
            </a:xfrm>
            <a:prstGeom prst="roundRect">
              <a:avLst>
                <a:gd name="adj" fmla="val 50000"/>
              </a:avLst>
            </a:prstGeom>
            <a:solidFill>
              <a:srgbClr val="7030A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70" name="テキスト ボックス 5">
              <a:extLst>
                <a:ext uri="{FF2B5EF4-FFF2-40B4-BE49-F238E27FC236}">
                  <a16:creationId xmlns:a16="http://schemas.microsoft.com/office/drawing/2014/main" id="{043C9911-1E66-C843-A675-CE76DCF630F9}"/>
                </a:ext>
              </a:extLst>
            </p:cNvPr>
            <p:cNvSpPr txBox="1"/>
            <p:nvPr/>
          </p:nvSpPr>
          <p:spPr>
            <a:xfrm>
              <a:off x="626980" y="6561062"/>
              <a:ext cx="1305498" cy="320252"/>
            </a:xfrm>
            <a:prstGeom prst="rect">
              <a:avLst/>
            </a:prstGeom>
            <a:ln w="12700">
              <a:noFill/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6615" rIns="46615">
              <a:spAutoFit/>
            </a:bodyPr>
            <a:lstStyle/>
            <a:p>
              <a:pPr algn="ctr"/>
              <a:r>
                <a:rPr lang="ja-JP" altLang="en-US" sz="1200" dirty="0">
                  <a:solidFill>
                    <a:schemeClr val="bg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右肩後面</a:t>
              </a:r>
              <a:endParaRPr lang="en-US" altLang="ja-JP" sz="1200" dirty="0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ADD3F634-6D9C-6E40-8AF3-97BB0811DA90}"/>
              </a:ext>
            </a:extLst>
          </p:cNvPr>
          <p:cNvSpPr txBox="1"/>
          <p:nvPr/>
        </p:nvSpPr>
        <p:spPr>
          <a:xfrm>
            <a:off x="5857885" y="3672844"/>
            <a:ext cx="553133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05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上腕骨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936967BB-C65C-4A4F-8C56-C598EE55F294}"/>
              </a:ext>
            </a:extLst>
          </p:cNvPr>
          <p:cNvSpPr txBox="1"/>
          <p:nvPr/>
        </p:nvSpPr>
        <p:spPr>
          <a:xfrm>
            <a:off x="5948425" y="2656152"/>
            <a:ext cx="372055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05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鎖骨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F582DA4-D83F-D844-A8AE-847E9335385B}"/>
              </a:ext>
            </a:extLst>
          </p:cNvPr>
          <p:cNvSpPr txBox="1"/>
          <p:nvPr/>
        </p:nvSpPr>
        <p:spPr>
          <a:xfrm>
            <a:off x="5978126" y="3182619"/>
            <a:ext cx="553133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05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肩甲骨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6E9842D4-480A-E94A-B248-D5C20EFB3456}"/>
              </a:ext>
            </a:extLst>
          </p:cNvPr>
          <p:cNvSpPr txBox="1"/>
          <p:nvPr/>
        </p:nvSpPr>
        <p:spPr>
          <a:xfrm>
            <a:off x="423266" y="3030431"/>
            <a:ext cx="1292071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05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肩甲上腕関節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8C0B2189-0D1C-C840-97C2-D92CA2D0EE75}"/>
              </a:ext>
            </a:extLst>
          </p:cNvPr>
          <p:cNvSpPr txBox="1"/>
          <p:nvPr/>
        </p:nvSpPr>
        <p:spPr>
          <a:xfrm>
            <a:off x="1618773" y="2923288"/>
            <a:ext cx="1292071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05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肩峰下関節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72FEECE8-854B-5241-8349-1AD0B827D752}"/>
              </a:ext>
            </a:extLst>
          </p:cNvPr>
          <p:cNvSpPr txBox="1"/>
          <p:nvPr/>
        </p:nvSpPr>
        <p:spPr>
          <a:xfrm>
            <a:off x="3182239" y="3041464"/>
            <a:ext cx="1292071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05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肩鎖関節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6FCFDF46-F800-9F4D-BAF0-D2FD80EB9628}"/>
              </a:ext>
            </a:extLst>
          </p:cNvPr>
          <p:cNvSpPr txBox="1"/>
          <p:nvPr/>
        </p:nvSpPr>
        <p:spPr>
          <a:xfrm>
            <a:off x="3328753" y="3527141"/>
            <a:ext cx="1292071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05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胸鎖関節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65037B6D-21B9-6146-9E10-5CEBB66BAF47}"/>
              </a:ext>
            </a:extLst>
          </p:cNvPr>
          <p:cNvSpPr txBox="1"/>
          <p:nvPr/>
        </p:nvSpPr>
        <p:spPr>
          <a:xfrm>
            <a:off x="493544" y="3903715"/>
            <a:ext cx="1292071" cy="25391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05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肩甲胸郭関節</a:t>
            </a:r>
            <a:endParaRPr kumimoji="0" lang="en-US" altLang="ja-JP" sz="105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cxnSp>
        <p:nvCxnSpPr>
          <p:cNvPr id="79" name="直線コネクタ 78">
            <a:extLst>
              <a:ext uri="{FF2B5EF4-FFF2-40B4-BE49-F238E27FC236}">
                <a16:creationId xmlns:a16="http://schemas.microsoft.com/office/drawing/2014/main" id="{A3FF1AE6-3FB2-5B42-BFC9-24CB3E21835C}"/>
              </a:ext>
            </a:extLst>
          </p:cNvPr>
          <p:cNvCxnSpPr>
            <a:cxnSpLocks/>
          </p:cNvCxnSpPr>
          <p:nvPr/>
        </p:nvCxnSpPr>
        <p:spPr>
          <a:xfrm flipH="1">
            <a:off x="5555987" y="3858152"/>
            <a:ext cx="312616" cy="188156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0" name="直線コネクタ 79">
            <a:extLst>
              <a:ext uri="{FF2B5EF4-FFF2-40B4-BE49-F238E27FC236}">
                <a16:creationId xmlns:a16="http://schemas.microsoft.com/office/drawing/2014/main" id="{07B3DCED-A9C7-8E43-9BEF-835FCABAD6E6}"/>
              </a:ext>
            </a:extLst>
          </p:cNvPr>
          <p:cNvCxnSpPr>
            <a:cxnSpLocks/>
          </p:cNvCxnSpPr>
          <p:nvPr/>
        </p:nvCxnSpPr>
        <p:spPr>
          <a:xfrm flipH="1">
            <a:off x="5009234" y="3316313"/>
            <a:ext cx="973247" cy="242814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1" name="直線コネクタ 80">
            <a:extLst>
              <a:ext uri="{FF2B5EF4-FFF2-40B4-BE49-F238E27FC236}">
                <a16:creationId xmlns:a16="http://schemas.microsoft.com/office/drawing/2014/main" id="{C888500E-0FB0-864F-8CFC-D504541408AA}"/>
              </a:ext>
            </a:extLst>
          </p:cNvPr>
          <p:cNvCxnSpPr>
            <a:cxnSpLocks/>
          </p:cNvCxnSpPr>
          <p:nvPr/>
        </p:nvCxnSpPr>
        <p:spPr>
          <a:xfrm flipH="1">
            <a:off x="5307866" y="2853888"/>
            <a:ext cx="578962" cy="409181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2" name="直線コネクタ 81">
            <a:extLst>
              <a:ext uri="{FF2B5EF4-FFF2-40B4-BE49-F238E27FC236}">
                <a16:creationId xmlns:a16="http://schemas.microsoft.com/office/drawing/2014/main" id="{1AAE69F5-546F-024C-A3AE-AD7A9D227773}"/>
              </a:ext>
            </a:extLst>
          </p:cNvPr>
          <p:cNvCxnSpPr>
            <a:cxnSpLocks/>
          </p:cNvCxnSpPr>
          <p:nvPr/>
        </p:nvCxnSpPr>
        <p:spPr>
          <a:xfrm flipH="1" flipV="1">
            <a:off x="1339167" y="3177202"/>
            <a:ext cx="791399" cy="497765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3" name="直線コネクタ 82">
            <a:extLst>
              <a:ext uri="{FF2B5EF4-FFF2-40B4-BE49-F238E27FC236}">
                <a16:creationId xmlns:a16="http://schemas.microsoft.com/office/drawing/2014/main" id="{4BDAF948-5F03-B348-AEA1-88142BC58DA0}"/>
              </a:ext>
            </a:extLst>
          </p:cNvPr>
          <p:cNvCxnSpPr>
            <a:cxnSpLocks/>
          </p:cNvCxnSpPr>
          <p:nvPr/>
        </p:nvCxnSpPr>
        <p:spPr>
          <a:xfrm flipH="1" flipV="1">
            <a:off x="1869399" y="3164552"/>
            <a:ext cx="169023" cy="356183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4" name="直線コネクタ 83">
            <a:extLst>
              <a:ext uri="{FF2B5EF4-FFF2-40B4-BE49-F238E27FC236}">
                <a16:creationId xmlns:a16="http://schemas.microsoft.com/office/drawing/2014/main" id="{AE9A54F4-4ECF-0A48-8342-822E3900EFBB}"/>
              </a:ext>
            </a:extLst>
          </p:cNvPr>
          <p:cNvCxnSpPr>
            <a:cxnSpLocks/>
            <a:endCxn id="76" idx="1"/>
          </p:cNvCxnSpPr>
          <p:nvPr/>
        </p:nvCxnSpPr>
        <p:spPr>
          <a:xfrm flipV="1">
            <a:off x="2073394" y="3168421"/>
            <a:ext cx="1108845" cy="254925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5" name="直線コネクタ 84">
            <a:extLst>
              <a:ext uri="{FF2B5EF4-FFF2-40B4-BE49-F238E27FC236}">
                <a16:creationId xmlns:a16="http://schemas.microsoft.com/office/drawing/2014/main" id="{9EA4040C-0E0B-B346-85BD-E8C74540D824}"/>
              </a:ext>
            </a:extLst>
          </p:cNvPr>
          <p:cNvCxnSpPr>
            <a:cxnSpLocks/>
          </p:cNvCxnSpPr>
          <p:nvPr/>
        </p:nvCxnSpPr>
        <p:spPr>
          <a:xfrm>
            <a:off x="2744023" y="3457214"/>
            <a:ext cx="576722" cy="203259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6" name="直線コネクタ 85">
            <a:extLst>
              <a:ext uri="{FF2B5EF4-FFF2-40B4-BE49-F238E27FC236}">
                <a16:creationId xmlns:a16="http://schemas.microsoft.com/office/drawing/2014/main" id="{5EE04B95-C710-9C41-ADD4-1FEA86333C10}"/>
              </a:ext>
            </a:extLst>
          </p:cNvPr>
          <p:cNvCxnSpPr>
            <a:cxnSpLocks/>
          </p:cNvCxnSpPr>
          <p:nvPr/>
        </p:nvCxnSpPr>
        <p:spPr>
          <a:xfrm flipV="1">
            <a:off x="1383173" y="3781055"/>
            <a:ext cx="826627" cy="261662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7" name="テキスト ボックス 4">
            <a:extLst>
              <a:ext uri="{FF2B5EF4-FFF2-40B4-BE49-F238E27FC236}">
                <a16:creationId xmlns:a16="http://schemas.microsoft.com/office/drawing/2014/main" id="{1CB736D1-FB06-CA40-B06E-1169484EB0C9}"/>
              </a:ext>
            </a:extLst>
          </p:cNvPr>
          <p:cNvSpPr txBox="1"/>
          <p:nvPr/>
        </p:nvSpPr>
        <p:spPr>
          <a:xfrm>
            <a:off x="373077" y="5254968"/>
            <a:ext cx="6324145" cy="2899207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RICE</a:t>
            </a:r>
            <a:r>
              <a:rPr lang="ja-JP" altLang="en-US" sz="1200" kern="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処置</a:t>
            </a:r>
            <a:endParaRPr lang="en-US" altLang="ja-JP" sz="1200" kern="1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Times New Roman" panose="02020603050405020304" pitchFamily="18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kern="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　捻挫</a:t>
            </a:r>
            <a:r>
              <a:rPr lang="ja-JP" altLang="en-US" sz="1200" kern="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や打撲、肉ばなれなど突発的なケガに対する基本の応急手当</a:t>
            </a:r>
            <a:r>
              <a:rPr lang="ja-JP" altLang="en-US" sz="1200" kern="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Times New Roman" panose="02020603050405020304" pitchFamily="18" charset="0"/>
              </a:rPr>
              <a:t>のこと。</a:t>
            </a:r>
            <a:r>
              <a:rPr lang="ja-JP" altLang="ja-JP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処置の「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」は、</a:t>
            </a:r>
            <a:r>
              <a:rPr lang="ja-JP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Rest（安静）、Ice（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冷却</a:t>
            </a:r>
            <a:r>
              <a:rPr lang="ja-JP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）、Coｍpression（圧迫）、Elevation(挙上)の４つの頭文字を</a:t>
            </a:r>
            <a:r>
              <a:rPr lang="ja-JP" altLang="ja-JP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並べたもの</a:t>
            </a: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である。痛み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をやわらげ、腫れや内出血を最小限に抑えるためのケガ直後の応急手当</a:t>
            </a: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の方法。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ケガ直後の徹底的な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処置により、以後の経過回復が</a:t>
            </a: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大きく変わる。</a:t>
            </a: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　アイシング時間の目安は、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回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10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～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20</a:t>
            </a: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分程度。アイシング後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40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分程度経過して、腫れや痛みがあれば再度アイシングを繰り返し実施する。</a:t>
            </a: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RICE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処置は、治療ではなくあくまで</a:t>
            </a: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応急手当である。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「痛みや腫れが改善</a:t>
            </a: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しない」</a:t>
            </a: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「</a:t>
            </a:r>
            <a:r>
              <a:rPr lang="ja-JP" altLang="en-US" sz="12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日常生活に支障がある」場合は、必ず医療機関</a:t>
            </a:r>
            <a:r>
              <a:rPr lang="ja-JP" altLang="en-US" sz="12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  <a:cs typeface="Arial" panose="020B0604020202020204" pitchFamily="34" charset="0"/>
              </a:rPr>
              <a:t>を受診する必要がある。</a:t>
            </a: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  <a:p>
            <a:pPr defTabSz="932322" eaLnBrk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12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  <a:cs typeface="Arial" panose="020B0604020202020204" pitchFamily="34" charset="0"/>
            </a:endParaRPr>
          </a:p>
        </p:txBody>
      </p: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19CD2549-E693-954A-B4F0-F4A17CE09598}"/>
              </a:ext>
            </a:extLst>
          </p:cNvPr>
          <p:cNvSpPr txBox="1"/>
          <p:nvPr/>
        </p:nvSpPr>
        <p:spPr>
          <a:xfrm>
            <a:off x="4754353" y="8338765"/>
            <a:ext cx="1130746" cy="3385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各部</a:t>
            </a:r>
            <a:r>
              <a:rPr lang="ja-JP" altLang="en-US" sz="800">
                <a:latin typeface="Hiragino Sans W4" panose="020B0400000000000000" pitchFamily="34" charset="-128"/>
                <a:ea typeface="Hiragino Sans W4" panose="020B0400000000000000" pitchFamily="34" charset="-128"/>
              </a:rPr>
              <a:t>位の</a:t>
            </a:r>
            <a:endParaRPr lang="en-US" altLang="ja-JP" sz="8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algn="ctr"/>
            <a:r>
              <a:rPr lang="en-US" altLang="ja-JP" sz="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RICE</a:t>
            </a:r>
            <a:r>
              <a:rPr lang="ja-JP" altLang="en-US" sz="800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処置</a:t>
            </a:r>
            <a:endParaRPr lang="en-US" altLang="ja-JP" sz="8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8874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333</Words>
  <Application>Microsoft Macintosh PowerPoint</Application>
  <PresentationFormat>A4 210 x 297 mm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Hiragino Sans W4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朝比奈 大輔</dc:creator>
  <cp:lastModifiedBy>朝比奈 大輔</cp:lastModifiedBy>
  <cp:revision>3</cp:revision>
  <dcterms:created xsi:type="dcterms:W3CDTF">2023-02-11T08:25:58Z</dcterms:created>
  <dcterms:modified xsi:type="dcterms:W3CDTF">2023-02-11T08:36:30Z</dcterms:modified>
</cp:coreProperties>
</file>