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92227"/>
  </p:normalViewPr>
  <p:slideViewPr>
    <p:cSldViewPr snapToGrid="0" snapToObjects="1">
      <p:cViewPr varScale="1">
        <p:scale>
          <a:sx n="79" d="100"/>
          <a:sy n="79" d="100"/>
        </p:scale>
        <p:origin x="372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8682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304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6341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3998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6172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8366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8097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1458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5557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7613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7053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920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88DD013B-FEB8-854E-9C7F-A309C39FCC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560226" y="3014418"/>
            <a:ext cx="1939188" cy="1366474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9257DD72-0E5B-1A45-8DCD-7BE4CEB60001}"/>
              </a:ext>
            </a:extLst>
          </p:cNvPr>
          <p:cNvCxnSpPr>
            <a:cxnSpLocks/>
          </p:cNvCxnSpPr>
          <p:nvPr/>
        </p:nvCxnSpPr>
        <p:spPr>
          <a:xfrm>
            <a:off x="398930" y="583749"/>
            <a:ext cx="5827059" cy="0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7B77DFC6-0BE7-CE42-A2CC-F8C6B21787CB}"/>
              </a:ext>
            </a:extLst>
          </p:cNvPr>
          <p:cNvGrpSpPr/>
          <p:nvPr/>
        </p:nvGrpSpPr>
        <p:grpSpPr>
          <a:xfrm>
            <a:off x="406972" y="828009"/>
            <a:ext cx="3022028" cy="259039"/>
            <a:chOff x="422132" y="2622207"/>
            <a:chExt cx="2187591" cy="273699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7" name="L 字 6">
              <a:extLst>
                <a:ext uri="{FF2B5EF4-FFF2-40B4-BE49-F238E27FC236}">
                  <a16:creationId xmlns:a16="http://schemas.microsoft.com/office/drawing/2014/main" id="{551452DA-FD24-B146-AB1F-217C8BA0C995}"/>
                </a:ext>
              </a:extLst>
            </p:cNvPr>
            <p:cNvSpPr/>
            <p:nvPr/>
          </p:nvSpPr>
          <p:spPr>
            <a:xfrm>
              <a:off x="426584" y="2632221"/>
              <a:ext cx="2183139" cy="256972"/>
            </a:xfrm>
            <a:prstGeom prst="corner">
              <a:avLst>
                <a:gd name="adj1" fmla="val 7627"/>
                <a:gd name="adj2" fmla="val 87586"/>
              </a:avLst>
            </a:prstGeom>
            <a:solidFill>
              <a:srgbClr val="7030A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libri"/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ED69F7F-EC20-5541-84A8-CC5F2B2E5905}"/>
                </a:ext>
              </a:extLst>
            </p:cNvPr>
            <p:cNvSpPr txBox="1"/>
            <p:nvPr/>
          </p:nvSpPr>
          <p:spPr>
            <a:xfrm>
              <a:off x="422132" y="2622207"/>
              <a:ext cx="270672" cy="2736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r>
                <a:rPr kumimoji="1" lang="ja-JP" altLang="en-US" sz="1200"/>
                <a:t>     　</a:t>
              </a:r>
              <a:endParaRPr lang="ja-JP" altLang="en-US" sz="1200"/>
            </a:p>
          </p:txBody>
        </p:sp>
      </p:grp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75F1E21-613F-3649-870E-60BD7D506FCB}"/>
              </a:ext>
            </a:extLst>
          </p:cNvPr>
          <p:cNvSpPr txBox="1"/>
          <p:nvPr/>
        </p:nvSpPr>
        <p:spPr>
          <a:xfrm>
            <a:off x="539894" y="752921"/>
            <a:ext cx="2819400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指のケガ</a:t>
            </a:r>
          </a:p>
        </p:txBody>
      </p:sp>
      <p:sp>
        <p:nvSpPr>
          <p:cNvPr id="10" name="テキスト ボックス 34">
            <a:extLst>
              <a:ext uri="{FF2B5EF4-FFF2-40B4-BE49-F238E27FC236}">
                <a16:creationId xmlns:a16="http://schemas.microsoft.com/office/drawing/2014/main" id="{D5017D46-9200-4A47-8F87-77CC4A95E48C}"/>
              </a:ext>
            </a:extLst>
          </p:cNvPr>
          <p:cNvSpPr txBox="1"/>
          <p:nvPr/>
        </p:nvSpPr>
        <p:spPr>
          <a:xfrm>
            <a:off x="340700" y="1080695"/>
            <a:ext cx="6057975" cy="1103198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50000"/>
              </a:lnSpc>
            </a:pPr>
            <a:r>
              <a:rPr lang="ja-JP" altLang="en-US" sz="1200" kern="100">
                <a:solidFill>
                  <a:schemeClr val="tx1"/>
                </a:solidFill>
                <a:effectLst/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　指</a:t>
            </a:r>
            <a:r>
              <a:rPr lang="ja-JP" altLang="en-US" sz="1200" kern="1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が</a:t>
            </a:r>
            <a:r>
              <a:rPr lang="ja-JP" altLang="en-US" sz="1200" kern="100">
                <a:solidFill>
                  <a:schemeClr val="tx1"/>
                </a:solidFill>
                <a:effectLst/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人やボール</a:t>
            </a:r>
            <a:r>
              <a:rPr lang="ja-JP" altLang="en-US" sz="1200" kern="1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に</a:t>
            </a:r>
            <a:r>
              <a:rPr lang="ja-JP" altLang="en-US" sz="1200" kern="100">
                <a:solidFill>
                  <a:schemeClr val="tx1"/>
                </a:solidFill>
                <a:effectLst/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当たったり、遊具</a:t>
            </a:r>
            <a:r>
              <a:rPr lang="ja-JP" altLang="en-US" sz="1200" kern="100" dirty="0">
                <a:solidFill>
                  <a:schemeClr val="tx1"/>
                </a:solidFill>
                <a:effectLst/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や服に指が引っかかったりして衝撃を受けた</a:t>
            </a:r>
            <a:r>
              <a:rPr lang="ja-JP" altLang="en-US" sz="1200" kern="100">
                <a:solidFill>
                  <a:schemeClr val="tx1"/>
                </a:solidFill>
                <a:effectLst/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時に、突き指</a:t>
            </a:r>
            <a:r>
              <a:rPr lang="ja-JP" altLang="en-US" sz="1200" kern="100" dirty="0">
                <a:solidFill>
                  <a:schemeClr val="tx1"/>
                </a:solidFill>
                <a:effectLst/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（指関節捻挫）や打撲など</a:t>
            </a:r>
            <a:r>
              <a:rPr lang="ja-JP" altLang="en-US" sz="1200" kern="100">
                <a:solidFill>
                  <a:schemeClr val="tx1"/>
                </a:solidFill>
                <a:effectLst/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のケガ</a:t>
            </a:r>
            <a:r>
              <a:rPr lang="ja-JP" altLang="en-US" sz="1200" kern="1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をしやすい</a:t>
            </a:r>
            <a:r>
              <a:rPr lang="ja-JP" altLang="en-US" sz="1200" kern="100">
                <a:solidFill>
                  <a:schemeClr val="tx1"/>
                </a:solidFill>
                <a:effectLst/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。</a:t>
            </a:r>
            <a:r>
              <a:rPr lang="ja-JP" altLang="en-US" sz="1200" kern="1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手</a:t>
            </a:r>
            <a:r>
              <a:rPr lang="ja-JP" altLang="en-US" sz="1200" kern="1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でボールを扱う</a:t>
            </a:r>
            <a:r>
              <a:rPr lang="ja-JP" altLang="en-US" sz="1200" kern="1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球技系スポーツで</a:t>
            </a:r>
            <a:r>
              <a:rPr lang="ja-JP" altLang="en-US" sz="1200" kern="1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ケガが発生することが多く、競泳や卓球などでも壁や台に指をぶつけることで</a:t>
            </a:r>
            <a:r>
              <a:rPr lang="ja-JP" altLang="en-US" sz="1200" kern="1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起こることもある</a:t>
            </a:r>
            <a:r>
              <a:rPr lang="ja-JP" altLang="en-US" sz="1200" kern="1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。衝撃の方向性や強さ</a:t>
            </a:r>
            <a:r>
              <a:rPr lang="ja-JP" altLang="en-US" sz="1200" kern="1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によっては、</a:t>
            </a:r>
            <a:r>
              <a:rPr lang="ja-JP" altLang="en-US" sz="1200" kern="1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裂離骨折や関節の</a:t>
            </a:r>
            <a:r>
              <a:rPr lang="ja-JP" altLang="en-US" sz="1200" kern="1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脱臼を引き起こす場合もある。</a:t>
            </a:r>
            <a:endParaRPr lang="en-US" altLang="ja-JP" sz="1200" kern="1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Times New Roman" panose="02020603050405020304" pitchFamily="18" charset="0"/>
            </a:endParaRP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C7265183-1BE5-C849-8311-0029F7D18E97}"/>
              </a:ext>
            </a:extLst>
          </p:cNvPr>
          <p:cNvGrpSpPr/>
          <p:nvPr/>
        </p:nvGrpSpPr>
        <p:grpSpPr>
          <a:xfrm>
            <a:off x="351784" y="4831189"/>
            <a:ext cx="2532383" cy="276999"/>
            <a:chOff x="689815" y="6532284"/>
            <a:chExt cx="1305498" cy="345602"/>
          </a:xfrm>
        </p:grpSpPr>
        <p:sp>
          <p:nvSpPr>
            <p:cNvPr id="12" name="角丸四角形 11">
              <a:extLst>
                <a:ext uri="{FF2B5EF4-FFF2-40B4-BE49-F238E27FC236}">
                  <a16:creationId xmlns:a16="http://schemas.microsoft.com/office/drawing/2014/main" id="{3FF38625-1526-7A40-AB25-E63B3F283C65}"/>
                </a:ext>
              </a:extLst>
            </p:cNvPr>
            <p:cNvSpPr/>
            <p:nvPr/>
          </p:nvSpPr>
          <p:spPr>
            <a:xfrm>
              <a:off x="698045" y="6575933"/>
              <a:ext cx="1250617" cy="277000"/>
            </a:xfrm>
            <a:prstGeom prst="roundRect">
              <a:avLst>
                <a:gd name="adj" fmla="val 50000"/>
              </a:avLst>
            </a:prstGeom>
            <a:solidFill>
              <a:srgbClr val="7030A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3" name="テキスト ボックス 5">
              <a:extLst>
                <a:ext uri="{FF2B5EF4-FFF2-40B4-BE49-F238E27FC236}">
                  <a16:creationId xmlns:a16="http://schemas.microsoft.com/office/drawing/2014/main" id="{6A121BA7-FB87-4641-BFD6-CAA579981B0C}"/>
                </a:ext>
              </a:extLst>
            </p:cNvPr>
            <p:cNvSpPr txBox="1"/>
            <p:nvPr/>
          </p:nvSpPr>
          <p:spPr>
            <a:xfrm>
              <a:off x="689815" y="6532284"/>
              <a:ext cx="1305498" cy="345602"/>
            </a:xfrm>
            <a:prstGeom prst="rect">
              <a:avLst/>
            </a:prstGeom>
            <a:ln w="12700">
              <a:noFill/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6615" rIns="46615">
              <a:spAutoFit/>
            </a:bodyPr>
            <a:lstStyle/>
            <a:p>
              <a:pPr algn="ctr"/>
              <a:r>
                <a:rPr lang="ja-JP" altLang="en-US" sz="120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ご家庭でできる応急手当て</a:t>
              </a:r>
              <a:endParaRPr lang="en-US" altLang="ja-JP" sz="1200" dirty="0">
                <a:solidFill>
                  <a:schemeClr val="bg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11A13DB5-1F30-2E4B-AB02-D16F9240BDC1}"/>
              </a:ext>
            </a:extLst>
          </p:cNvPr>
          <p:cNvGrpSpPr/>
          <p:nvPr/>
        </p:nvGrpSpPr>
        <p:grpSpPr>
          <a:xfrm>
            <a:off x="263644" y="8281598"/>
            <a:ext cx="2329507" cy="1410530"/>
            <a:chOff x="6069033" y="2063118"/>
            <a:chExt cx="2374965" cy="1526195"/>
          </a:xfrm>
        </p:grpSpPr>
        <p:pic>
          <p:nvPicPr>
            <p:cNvPr id="15" name="図 14">
              <a:extLst>
                <a:ext uri="{FF2B5EF4-FFF2-40B4-BE49-F238E27FC236}">
                  <a16:creationId xmlns:a16="http://schemas.microsoft.com/office/drawing/2014/main" id="{DB4D1DDA-ADA5-3A41-8EAF-6FABDB18C51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869"/>
            <a:stretch/>
          </p:blipFill>
          <p:spPr>
            <a:xfrm>
              <a:off x="6280165" y="2063118"/>
              <a:ext cx="2100156" cy="1403916"/>
            </a:xfrm>
            <a:prstGeom prst="rect">
              <a:avLst/>
            </a:prstGeom>
          </p:spPr>
        </p:pic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48DAE1D8-09AF-4B45-939A-D57C4861A40A}"/>
                </a:ext>
              </a:extLst>
            </p:cNvPr>
            <p:cNvGrpSpPr/>
            <p:nvPr/>
          </p:nvGrpSpPr>
          <p:grpSpPr>
            <a:xfrm>
              <a:off x="7464757" y="2271827"/>
              <a:ext cx="955254" cy="249760"/>
              <a:chOff x="8614493" y="2595926"/>
              <a:chExt cx="955254" cy="249760"/>
            </a:xfrm>
          </p:grpSpPr>
          <p:grpSp>
            <p:nvGrpSpPr>
              <p:cNvPr id="36" name="グループ化 35">
                <a:extLst>
                  <a:ext uri="{FF2B5EF4-FFF2-40B4-BE49-F238E27FC236}">
                    <a16:creationId xmlns:a16="http://schemas.microsoft.com/office/drawing/2014/main" id="{14888176-48F7-1D44-A95E-C3D60C4CE8F9}"/>
                  </a:ext>
                </a:extLst>
              </p:cNvPr>
              <p:cNvGrpSpPr/>
              <p:nvPr/>
            </p:nvGrpSpPr>
            <p:grpSpPr>
              <a:xfrm>
                <a:off x="8691602" y="2625889"/>
                <a:ext cx="703378" cy="198022"/>
                <a:chOff x="647820" y="6554814"/>
                <a:chExt cx="1508277" cy="320252"/>
              </a:xfrm>
            </p:grpSpPr>
            <p:sp>
              <p:nvSpPr>
                <p:cNvPr id="38" name="角丸四角形 37">
                  <a:extLst>
                    <a:ext uri="{FF2B5EF4-FFF2-40B4-BE49-F238E27FC236}">
                      <a16:creationId xmlns:a16="http://schemas.microsoft.com/office/drawing/2014/main" id="{E14B60AC-9290-8C4A-9ADD-5CDD6C669A37}"/>
                    </a:ext>
                  </a:extLst>
                </p:cNvPr>
                <p:cNvSpPr/>
                <p:nvPr/>
              </p:nvSpPr>
              <p:spPr>
                <a:xfrm>
                  <a:off x="698041" y="6581886"/>
                  <a:ext cx="1458056" cy="2710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12700" cap="flat">
                  <a:noFill/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b="0" i="0" u="none" strike="noStrike" cap="none" spc="0" normalizeH="0" baseline="0">
                    <a:ln>
                      <a:noFill/>
                    </a:ln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39" name="テキスト ボックス 5">
                  <a:extLst>
                    <a:ext uri="{FF2B5EF4-FFF2-40B4-BE49-F238E27FC236}">
                      <a16:creationId xmlns:a16="http://schemas.microsoft.com/office/drawing/2014/main" id="{5168CAC6-EA06-C44F-9937-95BA3884B69D}"/>
                    </a:ext>
                  </a:extLst>
                </p:cNvPr>
                <p:cNvSpPr txBox="1"/>
                <p:nvPr/>
              </p:nvSpPr>
              <p:spPr>
                <a:xfrm>
                  <a:off x="647820" y="6554814"/>
                  <a:ext cx="1305498" cy="320252"/>
                </a:xfrm>
                <a:prstGeom prst="rect">
                  <a:avLst/>
                </a:prstGeom>
                <a:ln w="12700">
                  <a:noFill/>
                  <a:miter lim="400000"/>
                </a:ln>
                <a:extLst>
                  <a:ext uri="{C572A759-6A51-4108-AA02-DFA0A04FC94B}">
                    <ma14:wrappingTextBoxFlag xmlns="" xmlns:ma14="http://schemas.microsoft.com/office/mac/drawingml/2011/main" val="1"/>
                  </a:ext>
                </a:extLst>
              </p:spPr>
              <p:txBody>
                <a:bodyPr wrap="square" lIns="46615" rIns="46615">
                  <a:spAutoFit/>
                </a:bodyPr>
                <a:lstStyle/>
                <a:p>
                  <a:pPr algn="ctr"/>
                  <a:endParaRPr lang="en-US" altLang="ja-JP" sz="12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endParaRPr>
                </a:p>
              </p:txBody>
            </p:sp>
          </p:grpSp>
          <p:sp>
            <p:nvSpPr>
              <p:cNvPr id="37" name="テキスト ボックス 36">
                <a:extLst>
                  <a:ext uri="{FF2B5EF4-FFF2-40B4-BE49-F238E27FC236}">
                    <a16:creationId xmlns:a16="http://schemas.microsoft.com/office/drawing/2014/main" id="{EAAF12CF-C73C-1F4F-AF92-3C022AF2E483}"/>
                  </a:ext>
                </a:extLst>
              </p:cNvPr>
              <p:cNvSpPr txBox="1"/>
              <p:nvPr/>
            </p:nvSpPr>
            <p:spPr>
              <a:xfrm>
                <a:off x="8614493" y="2595926"/>
                <a:ext cx="955254" cy="24976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algn="ctr" defTabSz="932322"/>
                <a:r>
                  <a:rPr lang="en-US" altLang="ja-JP" sz="900" b="1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R</a:t>
                </a:r>
                <a:r>
                  <a:rPr lang="en-US" altLang="ja-JP" sz="8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est</a:t>
                </a:r>
                <a:r>
                  <a:rPr lang="ja-JP" altLang="en-US" sz="6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（安静）</a:t>
                </a:r>
                <a:endParaRPr lang="ja-JP" altLang="en-US" sz="1000" b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7" name="グループ化 16">
              <a:extLst>
                <a:ext uri="{FF2B5EF4-FFF2-40B4-BE49-F238E27FC236}">
                  <a16:creationId xmlns:a16="http://schemas.microsoft.com/office/drawing/2014/main" id="{97E74E04-9D7D-A844-8E0D-C704320397DC}"/>
                </a:ext>
              </a:extLst>
            </p:cNvPr>
            <p:cNvGrpSpPr/>
            <p:nvPr/>
          </p:nvGrpSpPr>
          <p:grpSpPr>
            <a:xfrm>
              <a:off x="6561464" y="2096828"/>
              <a:ext cx="881231" cy="266412"/>
              <a:chOff x="8593791" y="2588523"/>
              <a:chExt cx="881231" cy="266412"/>
            </a:xfrm>
          </p:grpSpPr>
          <p:grpSp>
            <p:nvGrpSpPr>
              <p:cNvPr id="32" name="グループ化 31">
                <a:extLst>
                  <a:ext uri="{FF2B5EF4-FFF2-40B4-BE49-F238E27FC236}">
                    <a16:creationId xmlns:a16="http://schemas.microsoft.com/office/drawing/2014/main" id="{A8BE82D6-F73A-0A46-AE80-074A4978A9E6}"/>
                  </a:ext>
                </a:extLst>
              </p:cNvPr>
              <p:cNvGrpSpPr/>
              <p:nvPr/>
            </p:nvGrpSpPr>
            <p:grpSpPr>
              <a:xfrm>
                <a:off x="8691602" y="2625889"/>
                <a:ext cx="608813" cy="198022"/>
                <a:chOff x="647820" y="6554814"/>
                <a:chExt cx="1305498" cy="320252"/>
              </a:xfrm>
            </p:grpSpPr>
            <p:sp>
              <p:nvSpPr>
                <p:cNvPr id="34" name="角丸四角形 33">
                  <a:extLst>
                    <a:ext uri="{FF2B5EF4-FFF2-40B4-BE49-F238E27FC236}">
                      <a16:creationId xmlns:a16="http://schemas.microsoft.com/office/drawing/2014/main" id="{C975DE35-5FA7-0E42-95EA-F9C11B3CC62A}"/>
                    </a:ext>
                  </a:extLst>
                </p:cNvPr>
                <p:cNvSpPr/>
                <p:nvPr/>
              </p:nvSpPr>
              <p:spPr>
                <a:xfrm>
                  <a:off x="698044" y="6575930"/>
                  <a:ext cx="1250617" cy="27700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12700" cap="flat">
                  <a:noFill/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b="0" i="0" u="none" strike="noStrike" cap="none" spc="0" normalizeH="0" baseline="0">
                    <a:ln>
                      <a:noFill/>
                    </a:ln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35" name="テキスト ボックス 5">
                  <a:extLst>
                    <a:ext uri="{FF2B5EF4-FFF2-40B4-BE49-F238E27FC236}">
                      <a16:creationId xmlns:a16="http://schemas.microsoft.com/office/drawing/2014/main" id="{A6956FC1-1A6D-D542-AE00-79E2C187D20C}"/>
                    </a:ext>
                  </a:extLst>
                </p:cNvPr>
                <p:cNvSpPr txBox="1"/>
                <p:nvPr/>
              </p:nvSpPr>
              <p:spPr>
                <a:xfrm>
                  <a:off x="647820" y="6554814"/>
                  <a:ext cx="1305498" cy="320252"/>
                </a:xfrm>
                <a:prstGeom prst="rect">
                  <a:avLst/>
                </a:prstGeom>
                <a:ln w="12700">
                  <a:noFill/>
                  <a:miter lim="400000"/>
                </a:ln>
                <a:extLst>
                  <a:ext uri="{C572A759-6A51-4108-AA02-DFA0A04FC94B}">
                    <ma14:wrappingTextBoxFlag xmlns="" xmlns:ma14="http://schemas.microsoft.com/office/mac/drawingml/2011/main" val="1"/>
                  </a:ext>
                </a:extLst>
              </p:spPr>
              <p:txBody>
                <a:bodyPr wrap="square" lIns="46615" rIns="46615">
                  <a:spAutoFit/>
                </a:bodyPr>
                <a:lstStyle/>
                <a:p>
                  <a:pPr algn="ctr"/>
                  <a:endParaRPr lang="en-US" altLang="ja-JP" sz="12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endParaRPr>
                </a:p>
              </p:txBody>
            </p:sp>
          </p:grpSp>
          <p:sp>
            <p:nvSpPr>
              <p:cNvPr id="33" name="テキスト ボックス 32">
                <a:extLst>
                  <a:ext uri="{FF2B5EF4-FFF2-40B4-BE49-F238E27FC236}">
                    <a16:creationId xmlns:a16="http://schemas.microsoft.com/office/drawing/2014/main" id="{63AA458F-0FB3-2A49-861D-F5DEBF0B8ED9}"/>
                  </a:ext>
                </a:extLst>
              </p:cNvPr>
              <p:cNvSpPr txBox="1"/>
              <p:nvPr/>
            </p:nvSpPr>
            <p:spPr>
              <a:xfrm>
                <a:off x="8593791" y="2588523"/>
                <a:ext cx="881231" cy="26641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algn="ctr" defTabSz="932322"/>
                <a:r>
                  <a:rPr lang="en-US" altLang="ja-JP" sz="10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I</a:t>
                </a:r>
                <a:r>
                  <a:rPr lang="en-US" altLang="ja-JP" sz="8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ce</a:t>
                </a:r>
                <a:r>
                  <a:rPr lang="ja-JP" altLang="en-US" sz="6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（冷却）</a:t>
                </a:r>
                <a:endParaRPr lang="ja-JP" altLang="en-US" sz="1100" b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8" name="グループ化 17">
              <a:extLst>
                <a:ext uri="{FF2B5EF4-FFF2-40B4-BE49-F238E27FC236}">
                  <a16:creationId xmlns:a16="http://schemas.microsoft.com/office/drawing/2014/main" id="{07F9E30D-D487-E74E-B157-13028916D581}"/>
                </a:ext>
              </a:extLst>
            </p:cNvPr>
            <p:cNvGrpSpPr/>
            <p:nvPr/>
          </p:nvGrpSpPr>
          <p:grpSpPr>
            <a:xfrm>
              <a:off x="6069033" y="3173044"/>
              <a:ext cx="1636501" cy="416269"/>
              <a:chOff x="8582131" y="2585725"/>
              <a:chExt cx="881231" cy="416269"/>
            </a:xfrm>
          </p:grpSpPr>
          <p:grpSp>
            <p:nvGrpSpPr>
              <p:cNvPr id="28" name="グループ化 27">
                <a:extLst>
                  <a:ext uri="{FF2B5EF4-FFF2-40B4-BE49-F238E27FC236}">
                    <a16:creationId xmlns:a16="http://schemas.microsoft.com/office/drawing/2014/main" id="{BA4CFBA5-DB88-0C4A-B6E8-001962439483}"/>
                  </a:ext>
                </a:extLst>
              </p:cNvPr>
              <p:cNvGrpSpPr/>
              <p:nvPr/>
            </p:nvGrpSpPr>
            <p:grpSpPr>
              <a:xfrm>
                <a:off x="8691602" y="2625889"/>
                <a:ext cx="608813" cy="198022"/>
                <a:chOff x="647820" y="6554814"/>
                <a:chExt cx="1305498" cy="320252"/>
              </a:xfrm>
            </p:grpSpPr>
            <p:sp>
              <p:nvSpPr>
                <p:cNvPr id="30" name="角丸四角形 29">
                  <a:extLst>
                    <a:ext uri="{FF2B5EF4-FFF2-40B4-BE49-F238E27FC236}">
                      <a16:creationId xmlns:a16="http://schemas.microsoft.com/office/drawing/2014/main" id="{A0EA8F50-EE84-4943-B92F-78A4E627A0E5}"/>
                    </a:ext>
                  </a:extLst>
                </p:cNvPr>
                <p:cNvSpPr/>
                <p:nvPr/>
              </p:nvSpPr>
              <p:spPr>
                <a:xfrm>
                  <a:off x="698840" y="6560881"/>
                  <a:ext cx="1250617" cy="27700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12700" cap="flat">
                  <a:noFill/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b="0" i="0" u="none" strike="noStrike" cap="none" spc="0" normalizeH="0" baseline="0">
                    <a:ln>
                      <a:noFill/>
                    </a:ln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31" name="テキスト ボックス 5">
                  <a:extLst>
                    <a:ext uri="{FF2B5EF4-FFF2-40B4-BE49-F238E27FC236}">
                      <a16:creationId xmlns:a16="http://schemas.microsoft.com/office/drawing/2014/main" id="{11079675-9E84-1142-BC54-79B81E8C846F}"/>
                    </a:ext>
                  </a:extLst>
                </p:cNvPr>
                <p:cNvSpPr txBox="1"/>
                <p:nvPr/>
              </p:nvSpPr>
              <p:spPr>
                <a:xfrm>
                  <a:off x="647820" y="6554814"/>
                  <a:ext cx="1305498" cy="320252"/>
                </a:xfrm>
                <a:prstGeom prst="rect">
                  <a:avLst/>
                </a:prstGeom>
                <a:ln w="12700">
                  <a:noFill/>
                  <a:miter lim="400000"/>
                </a:ln>
                <a:extLst>
                  <a:ext uri="{C572A759-6A51-4108-AA02-DFA0A04FC94B}">
                    <ma14:wrappingTextBoxFlag xmlns="" xmlns:ma14="http://schemas.microsoft.com/office/mac/drawingml/2011/main" val="1"/>
                  </a:ext>
                </a:extLst>
              </p:spPr>
              <p:txBody>
                <a:bodyPr wrap="square" lIns="46615" rIns="46615">
                  <a:spAutoFit/>
                </a:bodyPr>
                <a:lstStyle/>
                <a:p>
                  <a:pPr algn="ctr"/>
                  <a:endParaRPr lang="en-US" altLang="ja-JP" sz="12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endParaRPr>
                </a:p>
              </p:txBody>
            </p:sp>
          </p:grpSp>
          <p:sp>
            <p:nvSpPr>
              <p:cNvPr id="29" name="テキスト ボックス 28">
                <a:extLst>
                  <a:ext uri="{FF2B5EF4-FFF2-40B4-BE49-F238E27FC236}">
                    <a16:creationId xmlns:a16="http://schemas.microsoft.com/office/drawing/2014/main" id="{27D025C4-E662-DE44-9FF4-A49709AC29A3}"/>
                  </a:ext>
                </a:extLst>
              </p:cNvPr>
              <p:cNvSpPr txBox="1"/>
              <p:nvPr/>
            </p:nvSpPr>
            <p:spPr>
              <a:xfrm>
                <a:off x="8582131" y="2585725"/>
                <a:ext cx="881231" cy="41626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algn="ctr" defTabSz="932322"/>
                <a:r>
                  <a:rPr lang="ja-JP" altLang="ja-JP" sz="9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C</a:t>
                </a:r>
                <a:r>
                  <a:rPr lang="ja-JP" altLang="ja-JP" sz="8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o</a:t>
                </a:r>
                <a:r>
                  <a:rPr lang="en-US" altLang="ja-JP" sz="800" b="1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m</a:t>
                </a:r>
                <a:r>
                  <a:rPr lang="ja-JP" altLang="ja-JP" sz="8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pression</a:t>
                </a:r>
                <a:r>
                  <a:rPr lang="ja-JP" altLang="ja-JP" sz="6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（圧迫</a:t>
                </a:r>
                <a:r>
                  <a:rPr lang="ja-JP" altLang="en-US" sz="6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）</a:t>
                </a:r>
                <a:endParaRPr lang="en-US" altLang="ja-JP" sz="600" dirty="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  <a:cs typeface="Arial" panose="020B0604020202020204" pitchFamily="34" charset="0"/>
                </a:endParaRPr>
              </a:p>
              <a:p>
                <a:pPr algn="ctr" defTabSz="932322"/>
                <a:endParaRPr lang="ja-JP" altLang="en-US" sz="1000" b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9" name="グループ化 18">
              <a:extLst>
                <a:ext uri="{FF2B5EF4-FFF2-40B4-BE49-F238E27FC236}">
                  <a16:creationId xmlns:a16="http://schemas.microsoft.com/office/drawing/2014/main" id="{3FC8C6C5-D59B-D147-AE4A-27A41EFB694D}"/>
                </a:ext>
              </a:extLst>
            </p:cNvPr>
            <p:cNvGrpSpPr/>
            <p:nvPr/>
          </p:nvGrpSpPr>
          <p:grpSpPr>
            <a:xfrm>
              <a:off x="7433361" y="3173044"/>
              <a:ext cx="1010637" cy="416269"/>
              <a:chOff x="8683635" y="2598870"/>
              <a:chExt cx="680784" cy="416269"/>
            </a:xfrm>
          </p:grpSpPr>
          <p:grpSp>
            <p:nvGrpSpPr>
              <p:cNvPr id="24" name="グループ化 23">
                <a:extLst>
                  <a:ext uri="{FF2B5EF4-FFF2-40B4-BE49-F238E27FC236}">
                    <a16:creationId xmlns:a16="http://schemas.microsoft.com/office/drawing/2014/main" id="{BFF4DE17-A8D7-D941-B5F2-5A88C7D851C8}"/>
                  </a:ext>
                </a:extLst>
              </p:cNvPr>
              <p:cNvGrpSpPr/>
              <p:nvPr/>
            </p:nvGrpSpPr>
            <p:grpSpPr>
              <a:xfrm>
                <a:off x="8687623" y="2625889"/>
                <a:ext cx="612792" cy="198022"/>
                <a:chOff x="639287" y="6554814"/>
                <a:chExt cx="1314031" cy="320252"/>
              </a:xfrm>
            </p:grpSpPr>
            <p:sp>
              <p:nvSpPr>
                <p:cNvPr id="26" name="角丸四角形 25">
                  <a:extLst>
                    <a:ext uri="{FF2B5EF4-FFF2-40B4-BE49-F238E27FC236}">
                      <a16:creationId xmlns:a16="http://schemas.microsoft.com/office/drawing/2014/main" id="{31C18093-0DA6-BE4A-AD9F-BDB4A5A07805}"/>
                    </a:ext>
                  </a:extLst>
                </p:cNvPr>
                <p:cNvSpPr/>
                <p:nvPr/>
              </p:nvSpPr>
              <p:spPr>
                <a:xfrm>
                  <a:off x="639287" y="6575930"/>
                  <a:ext cx="1309373" cy="27505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12700" cap="flat">
                  <a:noFill/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b="0" i="0" u="none" strike="noStrike" cap="none" spc="0" normalizeH="0" baseline="0">
                    <a:ln>
                      <a:noFill/>
                    </a:ln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27" name="テキスト ボックス 5">
                  <a:extLst>
                    <a:ext uri="{FF2B5EF4-FFF2-40B4-BE49-F238E27FC236}">
                      <a16:creationId xmlns:a16="http://schemas.microsoft.com/office/drawing/2014/main" id="{1A9E205F-39E2-7D4D-9807-2C07DA591638}"/>
                    </a:ext>
                  </a:extLst>
                </p:cNvPr>
                <p:cNvSpPr txBox="1"/>
                <p:nvPr/>
              </p:nvSpPr>
              <p:spPr>
                <a:xfrm>
                  <a:off x="647820" y="6554814"/>
                  <a:ext cx="1305498" cy="320252"/>
                </a:xfrm>
                <a:prstGeom prst="rect">
                  <a:avLst/>
                </a:prstGeom>
                <a:ln w="12700">
                  <a:noFill/>
                  <a:miter lim="400000"/>
                </a:ln>
                <a:extLst>
                  <a:ext uri="{C572A759-6A51-4108-AA02-DFA0A04FC94B}">
                    <ma14:wrappingTextBoxFlag xmlns="" xmlns:ma14="http://schemas.microsoft.com/office/mac/drawingml/2011/main" val="1"/>
                  </a:ext>
                </a:extLst>
              </p:spPr>
              <p:txBody>
                <a:bodyPr wrap="square" lIns="46615" rIns="46615">
                  <a:spAutoFit/>
                </a:bodyPr>
                <a:lstStyle/>
                <a:p>
                  <a:pPr algn="ctr"/>
                  <a:endParaRPr lang="en-US" altLang="ja-JP" sz="12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endParaRPr>
                </a:p>
              </p:txBody>
            </p:sp>
          </p:grpSp>
          <p:sp>
            <p:nvSpPr>
              <p:cNvPr id="25" name="テキスト ボックス 24">
                <a:extLst>
                  <a:ext uri="{FF2B5EF4-FFF2-40B4-BE49-F238E27FC236}">
                    <a16:creationId xmlns:a16="http://schemas.microsoft.com/office/drawing/2014/main" id="{1DCB29A1-F48D-2744-B0D0-6C0A2A84627D}"/>
                  </a:ext>
                </a:extLst>
              </p:cNvPr>
              <p:cNvSpPr txBox="1"/>
              <p:nvPr/>
            </p:nvSpPr>
            <p:spPr>
              <a:xfrm>
                <a:off x="8683635" y="2598870"/>
                <a:ext cx="680784" cy="41626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algn="ctr" defTabSz="932322"/>
                <a:r>
                  <a:rPr lang="ja-JP" altLang="ja-JP" sz="9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E</a:t>
                </a:r>
                <a:r>
                  <a:rPr lang="ja-JP" altLang="ja-JP" sz="8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levation</a:t>
                </a:r>
                <a:r>
                  <a:rPr lang="ja-JP" altLang="en-US" sz="6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（</a:t>
                </a:r>
                <a:r>
                  <a:rPr lang="ja-JP" altLang="ja-JP" sz="6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挙上</a:t>
                </a:r>
                <a:r>
                  <a:rPr lang="ja-JP" altLang="en-US" sz="6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）</a:t>
                </a:r>
                <a:endParaRPr lang="en-US" altLang="ja-JP" sz="600" dirty="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  <a:cs typeface="Arial" panose="020B0604020202020204" pitchFamily="34" charset="0"/>
                </a:endParaRPr>
              </a:p>
              <a:p>
                <a:pPr algn="ctr" defTabSz="932322"/>
                <a:endParaRPr lang="ja-JP" altLang="en-US" sz="1000" b="1">
                  <a:solidFill>
                    <a:schemeClr val="bg1"/>
                  </a:solidFill>
                </a:endParaRPr>
              </a:p>
            </p:txBody>
          </p:sp>
        </p:grpSp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2B1F236F-D01D-1D4B-AA37-CC59FF79B6D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541084" y="2512359"/>
              <a:ext cx="305188" cy="260530"/>
            </a:xfrm>
            <a:prstGeom prst="line">
              <a:avLst/>
            </a:prstGeom>
            <a:noFill/>
            <a:ln w="12700" cap="flat">
              <a:solidFill>
                <a:schemeClr val="bg1">
                  <a:lumMod val="95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A9824B3E-F03D-394D-8726-DAF3177F7313}"/>
                </a:ext>
              </a:extLst>
            </p:cNvPr>
            <p:cNvCxnSpPr>
              <a:cxnSpLocks/>
            </p:cNvCxnSpPr>
            <p:nvPr/>
          </p:nvCxnSpPr>
          <p:spPr>
            <a:xfrm>
              <a:off x="6946707" y="2352314"/>
              <a:ext cx="114235" cy="382801"/>
            </a:xfrm>
            <a:prstGeom prst="line">
              <a:avLst/>
            </a:prstGeom>
            <a:noFill/>
            <a:ln w="12700" cap="flat">
              <a:solidFill>
                <a:schemeClr val="bg1">
                  <a:lumMod val="95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7B45CC10-5760-B34F-8A88-62A83E2426E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778659" y="2795071"/>
              <a:ext cx="292946" cy="404992"/>
            </a:xfrm>
            <a:prstGeom prst="line">
              <a:avLst/>
            </a:prstGeom>
            <a:noFill/>
            <a:ln w="12700" cap="flat">
              <a:solidFill>
                <a:schemeClr val="bg1">
                  <a:lumMod val="95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B224FE2E-6692-BF4C-A565-F79E075666F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317374" y="2960189"/>
              <a:ext cx="528704" cy="213221"/>
            </a:xfrm>
            <a:prstGeom prst="line">
              <a:avLst/>
            </a:prstGeom>
            <a:noFill/>
            <a:ln w="12700" cap="flat">
              <a:solidFill>
                <a:schemeClr val="bg1">
                  <a:lumMod val="95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grpSp>
        <p:nvGrpSpPr>
          <p:cNvPr id="40" name="グループ化 39">
            <a:extLst>
              <a:ext uri="{FF2B5EF4-FFF2-40B4-BE49-F238E27FC236}">
                <a16:creationId xmlns:a16="http://schemas.microsoft.com/office/drawing/2014/main" id="{1F3CFD7D-044E-E840-97E5-CA1D54742579}"/>
              </a:ext>
            </a:extLst>
          </p:cNvPr>
          <p:cNvGrpSpPr/>
          <p:nvPr/>
        </p:nvGrpSpPr>
        <p:grpSpPr>
          <a:xfrm>
            <a:off x="4429197" y="8324357"/>
            <a:ext cx="1226354" cy="1211334"/>
            <a:chOff x="4867969" y="697525"/>
            <a:chExt cx="1226354" cy="1211334"/>
          </a:xfrm>
        </p:grpSpPr>
        <p:pic>
          <p:nvPicPr>
            <p:cNvPr id="41" name="図 40">
              <a:extLst>
                <a:ext uri="{FF2B5EF4-FFF2-40B4-BE49-F238E27FC236}">
                  <a16:creationId xmlns:a16="http://schemas.microsoft.com/office/drawing/2014/main" id="{EBC07E9C-8903-F644-9A87-B6FFD9366E3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08378" y="1181385"/>
              <a:ext cx="719611" cy="698850"/>
            </a:xfrm>
            <a:prstGeom prst="rect">
              <a:avLst/>
            </a:prstGeom>
          </p:spPr>
        </p:pic>
        <p:grpSp>
          <p:nvGrpSpPr>
            <p:cNvPr id="42" name="グループ化 41">
              <a:extLst>
                <a:ext uri="{FF2B5EF4-FFF2-40B4-BE49-F238E27FC236}">
                  <a16:creationId xmlns:a16="http://schemas.microsoft.com/office/drawing/2014/main" id="{6B5789B3-B79E-5D40-9E18-0746B122065F}"/>
                </a:ext>
              </a:extLst>
            </p:cNvPr>
            <p:cNvGrpSpPr/>
            <p:nvPr/>
          </p:nvGrpSpPr>
          <p:grpSpPr>
            <a:xfrm>
              <a:off x="4867969" y="697525"/>
              <a:ext cx="1226354" cy="1211334"/>
              <a:chOff x="4379786" y="2333898"/>
              <a:chExt cx="1226354" cy="1211334"/>
            </a:xfrm>
          </p:grpSpPr>
          <p:grpSp>
            <p:nvGrpSpPr>
              <p:cNvPr id="43" name="グループ化 42">
                <a:extLst>
                  <a:ext uri="{FF2B5EF4-FFF2-40B4-BE49-F238E27FC236}">
                    <a16:creationId xmlns:a16="http://schemas.microsoft.com/office/drawing/2014/main" id="{6CD9880D-A0FB-0844-8148-08E079FF3A56}"/>
                  </a:ext>
                </a:extLst>
              </p:cNvPr>
              <p:cNvGrpSpPr/>
              <p:nvPr/>
            </p:nvGrpSpPr>
            <p:grpSpPr>
              <a:xfrm>
                <a:off x="4379786" y="2333898"/>
                <a:ext cx="1226354" cy="1211334"/>
                <a:chOff x="5386276" y="692830"/>
                <a:chExt cx="1226354" cy="1211334"/>
              </a:xfrm>
            </p:grpSpPr>
            <p:pic>
              <p:nvPicPr>
                <p:cNvPr id="45" name="図 44">
                  <a:extLst>
                    <a:ext uri="{FF2B5EF4-FFF2-40B4-BE49-F238E27FC236}">
                      <a16:creationId xmlns:a16="http://schemas.microsoft.com/office/drawing/2014/main" id="{096A2BB8-72C5-3D46-9E2A-FB1856A11F3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5"/>
                <a:srcRect l="51808" t="52607" r="-1311" b="26972"/>
                <a:stretch/>
              </p:blipFill>
              <p:spPr>
                <a:xfrm>
                  <a:off x="5386276" y="692830"/>
                  <a:ext cx="1226354" cy="432227"/>
                </a:xfrm>
                <a:prstGeom prst="rect">
                  <a:avLst/>
                </a:prstGeom>
              </p:spPr>
            </p:pic>
            <p:grpSp>
              <p:nvGrpSpPr>
                <p:cNvPr id="46" name="グループ化 45">
                  <a:extLst>
                    <a:ext uri="{FF2B5EF4-FFF2-40B4-BE49-F238E27FC236}">
                      <a16:creationId xmlns:a16="http://schemas.microsoft.com/office/drawing/2014/main" id="{C2707814-23E4-3547-9460-CFAC81A9534D}"/>
                    </a:ext>
                  </a:extLst>
                </p:cNvPr>
                <p:cNvGrpSpPr/>
                <p:nvPr/>
              </p:nvGrpSpPr>
              <p:grpSpPr>
                <a:xfrm>
                  <a:off x="5595888" y="1132498"/>
                  <a:ext cx="772992" cy="771666"/>
                  <a:chOff x="5045951" y="779641"/>
                  <a:chExt cx="772992" cy="771666"/>
                </a:xfrm>
              </p:grpSpPr>
              <p:grpSp>
                <p:nvGrpSpPr>
                  <p:cNvPr id="47" name="グループ化 46">
                    <a:extLst>
                      <a:ext uri="{FF2B5EF4-FFF2-40B4-BE49-F238E27FC236}">
                        <a16:creationId xmlns:a16="http://schemas.microsoft.com/office/drawing/2014/main" id="{6D5903BA-301C-6047-8AB9-4CE40FAD6B69}"/>
                      </a:ext>
                    </a:extLst>
                  </p:cNvPr>
                  <p:cNvGrpSpPr/>
                  <p:nvPr/>
                </p:nvGrpSpPr>
                <p:grpSpPr>
                  <a:xfrm>
                    <a:off x="5045951" y="779641"/>
                    <a:ext cx="142792" cy="769323"/>
                    <a:chOff x="5045951" y="779641"/>
                    <a:chExt cx="142792" cy="769323"/>
                  </a:xfrm>
                </p:grpSpPr>
                <p:sp>
                  <p:nvSpPr>
                    <p:cNvPr id="51" name="L 字 50">
                      <a:extLst>
                        <a:ext uri="{FF2B5EF4-FFF2-40B4-BE49-F238E27FC236}">
                          <a16:creationId xmlns:a16="http://schemas.microsoft.com/office/drawing/2014/main" id="{6C580156-B8C0-E549-91B2-541041A202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045951" y="1406172"/>
                      <a:ext cx="140853" cy="142792"/>
                    </a:xfrm>
                    <a:prstGeom prst="corner">
                      <a:avLst>
                        <a:gd name="adj1" fmla="val 20440"/>
                        <a:gd name="adj2" fmla="val 19096"/>
                      </a:avLst>
                    </a:prstGeom>
                    <a:solidFill>
                      <a:srgbClr val="7030A0"/>
                    </a:solidFill>
                    <a:ln w="12700" cap="flat">
                      <a:solidFill>
                        <a:srgbClr val="7030A0"/>
                      </a:solidFill>
                      <a:prstDash val="solid"/>
                      <a:miter lim="8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45719" tIns="45719" rIns="45719" bIns="45719" numCol="1" spcCol="38100" rtlCol="0" anchor="ctr">
                      <a:spAutoFit/>
                    </a:bodyPr>
                    <a:lstStyle/>
                    <a:p>
                      <a:pPr marL="0" marR="0" indent="0" algn="l" defTabSz="9144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p:txBody>
                </p:sp>
                <p:sp>
                  <p:nvSpPr>
                    <p:cNvPr id="52" name="L 字 51">
                      <a:extLst>
                        <a:ext uri="{FF2B5EF4-FFF2-40B4-BE49-F238E27FC236}">
                          <a16:creationId xmlns:a16="http://schemas.microsoft.com/office/drawing/2014/main" id="{70145E2B-3E60-3F47-86F6-24233ACEC0EF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5046920" y="778672"/>
                      <a:ext cx="140853" cy="142792"/>
                    </a:xfrm>
                    <a:prstGeom prst="corner">
                      <a:avLst>
                        <a:gd name="adj1" fmla="val 20440"/>
                        <a:gd name="adj2" fmla="val 19096"/>
                      </a:avLst>
                    </a:prstGeom>
                    <a:solidFill>
                      <a:srgbClr val="7030A0"/>
                    </a:solidFill>
                    <a:ln w="12700" cap="flat">
                      <a:solidFill>
                        <a:srgbClr val="7030A0"/>
                      </a:solidFill>
                      <a:prstDash val="solid"/>
                      <a:miter lim="8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45719" tIns="45719" rIns="45719" bIns="45719" numCol="1" spcCol="38100" rtlCol="0" anchor="ctr">
                      <a:spAutoFit/>
                    </a:bodyPr>
                    <a:lstStyle/>
                    <a:p>
                      <a:pPr marL="0" marR="0" indent="0" algn="l" defTabSz="9144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48" name="グループ化 47">
                    <a:extLst>
                      <a:ext uri="{FF2B5EF4-FFF2-40B4-BE49-F238E27FC236}">
                        <a16:creationId xmlns:a16="http://schemas.microsoft.com/office/drawing/2014/main" id="{EBA4C3AB-D2CD-D044-A76D-8E446AC27299}"/>
                      </a:ext>
                    </a:extLst>
                  </p:cNvPr>
                  <p:cNvGrpSpPr/>
                  <p:nvPr/>
                </p:nvGrpSpPr>
                <p:grpSpPr>
                  <a:xfrm flipH="1">
                    <a:off x="5664993" y="781984"/>
                    <a:ext cx="153950" cy="769323"/>
                    <a:chOff x="5045951" y="779641"/>
                    <a:chExt cx="142792" cy="769323"/>
                  </a:xfrm>
                </p:grpSpPr>
                <p:sp>
                  <p:nvSpPr>
                    <p:cNvPr id="49" name="L 字 48">
                      <a:extLst>
                        <a:ext uri="{FF2B5EF4-FFF2-40B4-BE49-F238E27FC236}">
                          <a16:creationId xmlns:a16="http://schemas.microsoft.com/office/drawing/2014/main" id="{C1B3A150-1619-5F43-BABF-99FC2E5C390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045951" y="1406172"/>
                      <a:ext cx="140853" cy="142792"/>
                    </a:xfrm>
                    <a:prstGeom prst="corner">
                      <a:avLst>
                        <a:gd name="adj1" fmla="val 20440"/>
                        <a:gd name="adj2" fmla="val 19096"/>
                      </a:avLst>
                    </a:prstGeom>
                    <a:solidFill>
                      <a:srgbClr val="7030A0"/>
                    </a:solidFill>
                    <a:ln w="12700" cap="flat">
                      <a:solidFill>
                        <a:srgbClr val="7030A0"/>
                      </a:solidFill>
                      <a:prstDash val="solid"/>
                      <a:miter lim="8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45719" tIns="45719" rIns="45719" bIns="45719" numCol="1" spcCol="38100" rtlCol="0" anchor="ctr">
                      <a:spAutoFit/>
                    </a:bodyPr>
                    <a:lstStyle/>
                    <a:p>
                      <a:pPr marL="0" marR="0" indent="0" algn="l" defTabSz="9144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p:txBody>
                </p:sp>
                <p:sp>
                  <p:nvSpPr>
                    <p:cNvPr id="50" name="L 字 49">
                      <a:extLst>
                        <a:ext uri="{FF2B5EF4-FFF2-40B4-BE49-F238E27FC236}">
                          <a16:creationId xmlns:a16="http://schemas.microsoft.com/office/drawing/2014/main" id="{6C41A6FD-39DC-AC45-A764-2042D13924C0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5046920" y="778672"/>
                      <a:ext cx="140853" cy="142792"/>
                    </a:xfrm>
                    <a:prstGeom prst="corner">
                      <a:avLst>
                        <a:gd name="adj1" fmla="val 20440"/>
                        <a:gd name="adj2" fmla="val 19096"/>
                      </a:avLst>
                    </a:prstGeom>
                    <a:solidFill>
                      <a:srgbClr val="7030A0"/>
                    </a:solidFill>
                    <a:ln w="12700" cap="flat">
                      <a:solidFill>
                        <a:srgbClr val="7030A0"/>
                      </a:solidFill>
                      <a:prstDash val="solid"/>
                      <a:miter lim="8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45719" tIns="45719" rIns="45719" bIns="45719" numCol="1" spcCol="38100" rtlCol="0" anchor="ctr">
                      <a:spAutoFit/>
                    </a:bodyPr>
                    <a:lstStyle/>
                    <a:p>
                      <a:pPr marL="0" marR="0" indent="0" algn="l" defTabSz="9144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p:txBody>
                </p:sp>
              </p:grpSp>
            </p:grpSp>
          </p:grpSp>
          <p:sp>
            <p:nvSpPr>
              <p:cNvPr id="44" name="テキスト ボックス 43">
                <a:extLst>
                  <a:ext uri="{FF2B5EF4-FFF2-40B4-BE49-F238E27FC236}">
                    <a16:creationId xmlns:a16="http://schemas.microsoft.com/office/drawing/2014/main" id="{8C74CC6A-12BD-FE40-AFF4-4570314AA3B6}"/>
                  </a:ext>
                </a:extLst>
              </p:cNvPr>
              <p:cNvSpPr txBox="1"/>
              <p:nvPr/>
            </p:nvSpPr>
            <p:spPr>
              <a:xfrm>
                <a:off x="4571737" y="2381340"/>
                <a:ext cx="930589" cy="33855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ja-JP" altLang="en-US" sz="800">
                    <a:solidFill>
                      <a:schemeClr val="tx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アイスパック</a:t>
                </a:r>
                <a:endParaRPr lang="en-US" altLang="ja-JP" sz="800" dirty="0">
                  <a:solidFill>
                    <a:schemeClr val="tx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endParaRPr>
              </a:p>
              <a:p>
                <a:pPr algn="ctr"/>
                <a:r>
                  <a:rPr lang="ja-JP" altLang="en-US" sz="800">
                    <a:solidFill>
                      <a:schemeClr val="tx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の作り方</a:t>
                </a:r>
              </a:p>
            </p:txBody>
          </p:sp>
        </p:grpSp>
      </p:grpSp>
      <p:grpSp>
        <p:nvGrpSpPr>
          <p:cNvPr id="53" name="グループ化 52">
            <a:extLst>
              <a:ext uri="{FF2B5EF4-FFF2-40B4-BE49-F238E27FC236}">
                <a16:creationId xmlns:a16="http://schemas.microsoft.com/office/drawing/2014/main" id="{04D7D538-BA66-C549-9645-F93A8FB19829}"/>
              </a:ext>
            </a:extLst>
          </p:cNvPr>
          <p:cNvGrpSpPr/>
          <p:nvPr/>
        </p:nvGrpSpPr>
        <p:grpSpPr>
          <a:xfrm>
            <a:off x="5547695" y="8323129"/>
            <a:ext cx="1229728" cy="1216800"/>
            <a:chOff x="4229400" y="234327"/>
            <a:chExt cx="1229728" cy="1212103"/>
          </a:xfrm>
        </p:grpSpPr>
        <p:pic>
          <p:nvPicPr>
            <p:cNvPr id="54" name="図 53">
              <a:extLst>
                <a:ext uri="{FF2B5EF4-FFF2-40B4-BE49-F238E27FC236}">
                  <a16:creationId xmlns:a16="http://schemas.microsoft.com/office/drawing/2014/main" id="{C8C5C987-12E0-8D48-9A44-498B3BD5F02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07413" y="706769"/>
              <a:ext cx="698850" cy="698850"/>
            </a:xfrm>
            <a:prstGeom prst="rect">
              <a:avLst/>
            </a:prstGeom>
          </p:spPr>
        </p:pic>
        <p:grpSp>
          <p:nvGrpSpPr>
            <p:cNvPr id="55" name="グループ化 54">
              <a:extLst>
                <a:ext uri="{FF2B5EF4-FFF2-40B4-BE49-F238E27FC236}">
                  <a16:creationId xmlns:a16="http://schemas.microsoft.com/office/drawing/2014/main" id="{752B4A13-8A8C-924C-85E3-FBD384AA4B8A}"/>
                </a:ext>
              </a:extLst>
            </p:cNvPr>
            <p:cNvGrpSpPr/>
            <p:nvPr/>
          </p:nvGrpSpPr>
          <p:grpSpPr>
            <a:xfrm>
              <a:off x="4229400" y="234327"/>
              <a:ext cx="1229728" cy="1212103"/>
              <a:chOff x="5363339" y="692061"/>
              <a:chExt cx="1229728" cy="1212103"/>
            </a:xfrm>
          </p:grpSpPr>
          <p:pic>
            <p:nvPicPr>
              <p:cNvPr id="56" name="図 55">
                <a:extLst>
                  <a:ext uri="{FF2B5EF4-FFF2-40B4-BE49-F238E27FC236}">
                    <a16:creationId xmlns:a16="http://schemas.microsoft.com/office/drawing/2014/main" id="{74DF2B05-6055-8040-B3A2-949C0264212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/>
              <a:srcRect l="52122" t="52035" r="-1625" b="25899"/>
              <a:stretch/>
            </p:blipFill>
            <p:spPr>
              <a:xfrm>
                <a:off x="5363339" y="692061"/>
                <a:ext cx="1229728" cy="453494"/>
              </a:xfrm>
              <a:prstGeom prst="rect">
                <a:avLst/>
              </a:prstGeom>
            </p:spPr>
          </p:pic>
          <p:grpSp>
            <p:nvGrpSpPr>
              <p:cNvPr id="57" name="グループ化 56">
                <a:extLst>
                  <a:ext uri="{FF2B5EF4-FFF2-40B4-BE49-F238E27FC236}">
                    <a16:creationId xmlns:a16="http://schemas.microsoft.com/office/drawing/2014/main" id="{14D785EF-64FF-9E40-8BC0-4D09F84AD7DE}"/>
                  </a:ext>
                </a:extLst>
              </p:cNvPr>
              <p:cNvGrpSpPr/>
              <p:nvPr/>
            </p:nvGrpSpPr>
            <p:grpSpPr>
              <a:xfrm>
                <a:off x="5595888" y="1132498"/>
                <a:ext cx="772992" cy="771666"/>
                <a:chOff x="5045951" y="779641"/>
                <a:chExt cx="772992" cy="771666"/>
              </a:xfrm>
            </p:grpSpPr>
            <p:grpSp>
              <p:nvGrpSpPr>
                <p:cNvPr id="58" name="グループ化 57">
                  <a:extLst>
                    <a:ext uri="{FF2B5EF4-FFF2-40B4-BE49-F238E27FC236}">
                      <a16:creationId xmlns:a16="http://schemas.microsoft.com/office/drawing/2014/main" id="{5F2AB84F-703B-B14A-ADCD-34352DDDCFA4}"/>
                    </a:ext>
                  </a:extLst>
                </p:cNvPr>
                <p:cNvGrpSpPr/>
                <p:nvPr/>
              </p:nvGrpSpPr>
              <p:grpSpPr>
                <a:xfrm>
                  <a:off x="5045951" y="779641"/>
                  <a:ext cx="142792" cy="769323"/>
                  <a:chOff x="5045951" y="779641"/>
                  <a:chExt cx="142792" cy="769323"/>
                </a:xfrm>
              </p:grpSpPr>
              <p:sp>
                <p:nvSpPr>
                  <p:cNvPr id="62" name="L 字 61">
                    <a:extLst>
                      <a:ext uri="{FF2B5EF4-FFF2-40B4-BE49-F238E27FC236}">
                        <a16:creationId xmlns:a16="http://schemas.microsoft.com/office/drawing/2014/main" id="{9B217437-4801-6D45-BE67-40698EEB03C7}"/>
                      </a:ext>
                    </a:extLst>
                  </p:cNvPr>
                  <p:cNvSpPr/>
                  <p:nvPr/>
                </p:nvSpPr>
                <p:spPr>
                  <a:xfrm>
                    <a:off x="5045951" y="1406172"/>
                    <a:ext cx="140853" cy="142792"/>
                  </a:xfrm>
                  <a:prstGeom prst="corner">
                    <a:avLst>
                      <a:gd name="adj1" fmla="val 20440"/>
                      <a:gd name="adj2" fmla="val 19096"/>
                    </a:avLst>
                  </a:prstGeom>
                  <a:solidFill>
                    <a:srgbClr val="7030A0"/>
                  </a:solidFill>
                  <a:ln w="12700" cap="flat">
                    <a:solidFill>
                      <a:srgbClr val="7030A0"/>
                    </a:solidFill>
                    <a:prstDash val="solid"/>
                    <a:miter lim="8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45719" tIns="45719" rIns="45719" bIns="45719" numCol="1" spcCol="38100" rtlCol="0" anchor="ctr">
                    <a:spAutoFit/>
                  </a:bodyPr>
                  <a:lstStyle/>
                  <a:p>
                    <a:pPr marL="0" marR="0" indent="0" algn="l" defTabSz="9144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ja-JP" altLang="en-US" sz="1800" b="0" i="0" u="none" strike="noStrike" cap="none" spc="0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  <a:latin typeface="+mj-lt"/>
                      <a:ea typeface="+mj-ea"/>
                      <a:cs typeface="+mj-cs"/>
                      <a:sym typeface="Calibri"/>
                    </a:endParaRPr>
                  </a:p>
                </p:txBody>
              </p:sp>
              <p:sp>
                <p:nvSpPr>
                  <p:cNvPr id="63" name="L 字 62">
                    <a:extLst>
                      <a:ext uri="{FF2B5EF4-FFF2-40B4-BE49-F238E27FC236}">
                        <a16:creationId xmlns:a16="http://schemas.microsoft.com/office/drawing/2014/main" id="{51553D54-E5CE-194F-AB04-F5C2C72F396C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5046920" y="778672"/>
                    <a:ext cx="140853" cy="142792"/>
                  </a:xfrm>
                  <a:prstGeom prst="corner">
                    <a:avLst>
                      <a:gd name="adj1" fmla="val 20440"/>
                      <a:gd name="adj2" fmla="val 19096"/>
                    </a:avLst>
                  </a:prstGeom>
                  <a:solidFill>
                    <a:srgbClr val="7030A0"/>
                  </a:solidFill>
                  <a:ln w="12700" cap="flat">
                    <a:solidFill>
                      <a:srgbClr val="7030A0"/>
                    </a:solidFill>
                    <a:prstDash val="solid"/>
                    <a:miter lim="8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45719" tIns="45719" rIns="45719" bIns="45719" numCol="1" spcCol="38100" rtlCol="0" anchor="ctr">
                    <a:spAutoFit/>
                  </a:bodyPr>
                  <a:lstStyle/>
                  <a:p>
                    <a:pPr marL="0" marR="0" indent="0" algn="l" defTabSz="9144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ja-JP" altLang="en-US" sz="1800" b="0" i="0" u="none" strike="noStrike" cap="none" spc="0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  <a:latin typeface="+mj-lt"/>
                      <a:ea typeface="+mj-ea"/>
                      <a:cs typeface="+mj-cs"/>
                      <a:sym typeface="Calibri"/>
                    </a:endParaRPr>
                  </a:p>
                </p:txBody>
              </p:sp>
            </p:grpSp>
            <p:grpSp>
              <p:nvGrpSpPr>
                <p:cNvPr id="59" name="グループ化 58">
                  <a:extLst>
                    <a:ext uri="{FF2B5EF4-FFF2-40B4-BE49-F238E27FC236}">
                      <a16:creationId xmlns:a16="http://schemas.microsoft.com/office/drawing/2014/main" id="{757D415B-81CF-C949-90A2-1CD0285FA179}"/>
                    </a:ext>
                  </a:extLst>
                </p:cNvPr>
                <p:cNvGrpSpPr/>
                <p:nvPr/>
              </p:nvGrpSpPr>
              <p:grpSpPr>
                <a:xfrm flipH="1">
                  <a:off x="5664993" y="781984"/>
                  <a:ext cx="153950" cy="769323"/>
                  <a:chOff x="5045951" y="779641"/>
                  <a:chExt cx="142792" cy="769323"/>
                </a:xfrm>
              </p:grpSpPr>
              <p:sp>
                <p:nvSpPr>
                  <p:cNvPr id="60" name="L 字 59">
                    <a:extLst>
                      <a:ext uri="{FF2B5EF4-FFF2-40B4-BE49-F238E27FC236}">
                        <a16:creationId xmlns:a16="http://schemas.microsoft.com/office/drawing/2014/main" id="{F6D4CCCE-B22E-EB4D-8141-0A752F519EA7}"/>
                      </a:ext>
                    </a:extLst>
                  </p:cNvPr>
                  <p:cNvSpPr/>
                  <p:nvPr/>
                </p:nvSpPr>
                <p:spPr>
                  <a:xfrm>
                    <a:off x="5045951" y="1406172"/>
                    <a:ext cx="140853" cy="142792"/>
                  </a:xfrm>
                  <a:prstGeom prst="corner">
                    <a:avLst>
                      <a:gd name="adj1" fmla="val 20440"/>
                      <a:gd name="adj2" fmla="val 19096"/>
                    </a:avLst>
                  </a:prstGeom>
                  <a:solidFill>
                    <a:srgbClr val="7030A0"/>
                  </a:solidFill>
                  <a:ln w="12700" cap="flat">
                    <a:solidFill>
                      <a:srgbClr val="7030A0"/>
                    </a:solidFill>
                    <a:prstDash val="solid"/>
                    <a:miter lim="8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45719" tIns="45719" rIns="45719" bIns="45719" numCol="1" spcCol="38100" rtlCol="0" anchor="ctr">
                    <a:spAutoFit/>
                  </a:bodyPr>
                  <a:lstStyle/>
                  <a:p>
                    <a:pPr marL="0" marR="0" indent="0" algn="l" defTabSz="9144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ja-JP" altLang="en-US" sz="1800" b="0" i="0" u="none" strike="noStrike" cap="none" spc="0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  <a:latin typeface="+mj-lt"/>
                      <a:ea typeface="+mj-ea"/>
                      <a:cs typeface="+mj-cs"/>
                      <a:sym typeface="Calibri"/>
                    </a:endParaRPr>
                  </a:p>
                </p:txBody>
              </p:sp>
              <p:sp>
                <p:nvSpPr>
                  <p:cNvPr id="61" name="L 字 60">
                    <a:extLst>
                      <a:ext uri="{FF2B5EF4-FFF2-40B4-BE49-F238E27FC236}">
                        <a16:creationId xmlns:a16="http://schemas.microsoft.com/office/drawing/2014/main" id="{46F556B5-41C2-C247-8406-EEAE975E4C30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5046920" y="778672"/>
                    <a:ext cx="140853" cy="142792"/>
                  </a:xfrm>
                  <a:prstGeom prst="corner">
                    <a:avLst>
                      <a:gd name="adj1" fmla="val 20440"/>
                      <a:gd name="adj2" fmla="val 19096"/>
                    </a:avLst>
                  </a:prstGeom>
                  <a:solidFill>
                    <a:srgbClr val="7030A0"/>
                  </a:solidFill>
                  <a:ln w="12700" cap="flat">
                    <a:solidFill>
                      <a:srgbClr val="7030A0"/>
                    </a:solidFill>
                    <a:prstDash val="solid"/>
                    <a:miter lim="8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45719" tIns="45719" rIns="45719" bIns="45719" numCol="1" spcCol="38100" rtlCol="0" anchor="ctr">
                    <a:spAutoFit/>
                  </a:bodyPr>
                  <a:lstStyle/>
                  <a:p>
                    <a:pPr marL="0" marR="0" indent="0" algn="l" defTabSz="9144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ja-JP" altLang="en-US" sz="1800" b="0" i="0" u="none" strike="noStrike" cap="none" spc="0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  <a:latin typeface="+mj-lt"/>
                      <a:ea typeface="+mj-ea"/>
                      <a:cs typeface="+mj-cs"/>
                      <a:sym typeface="Calibri"/>
                    </a:endParaRPr>
                  </a:p>
                </p:txBody>
              </p:sp>
            </p:grpSp>
          </p:grpSp>
        </p:grpSp>
      </p:grpSp>
      <p:grpSp>
        <p:nvGrpSpPr>
          <p:cNvPr id="64" name="グループ化 63">
            <a:extLst>
              <a:ext uri="{FF2B5EF4-FFF2-40B4-BE49-F238E27FC236}">
                <a16:creationId xmlns:a16="http://schemas.microsoft.com/office/drawing/2014/main" id="{23CCA026-7881-3146-8861-0069B7136144}"/>
              </a:ext>
            </a:extLst>
          </p:cNvPr>
          <p:cNvGrpSpPr/>
          <p:nvPr/>
        </p:nvGrpSpPr>
        <p:grpSpPr>
          <a:xfrm>
            <a:off x="2829715" y="2429585"/>
            <a:ext cx="1134229" cy="276999"/>
            <a:chOff x="626980" y="6561062"/>
            <a:chExt cx="1321682" cy="320252"/>
          </a:xfrm>
        </p:grpSpPr>
        <p:sp>
          <p:nvSpPr>
            <p:cNvPr id="65" name="角丸四角形 24">
              <a:extLst>
                <a:ext uri="{FF2B5EF4-FFF2-40B4-BE49-F238E27FC236}">
                  <a16:creationId xmlns:a16="http://schemas.microsoft.com/office/drawing/2014/main" id="{E6E7B93C-F69C-A545-984C-8B6BBC9D1422}"/>
                </a:ext>
              </a:extLst>
            </p:cNvPr>
            <p:cNvSpPr/>
            <p:nvPr/>
          </p:nvSpPr>
          <p:spPr>
            <a:xfrm>
              <a:off x="698045" y="6575933"/>
              <a:ext cx="1250617" cy="277000"/>
            </a:xfrm>
            <a:prstGeom prst="roundRect">
              <a:avLst>
                <a:gd name="adj" fmla="val 50000"/>
              </a:avLst>
            </a:prstGeom>
            <a:solidFill>
              <a:srgbClr val="7030A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66" name="テキスト ボックス 5">
              <a:extLst>
                <a:ext uri="{FF2B5EF4-FFF2-40B4-BE49-F238E27FC236}">
                  <a16:creationId xmlns:a16="http://schemas.microsoft.com/office/drawing/2014/main" id="{851B314D-03C2-7341-BA6B-9594EB431B84}"/>
                </a:ext>
              </a:extLst>
            </p:cNvPr>
            <p:cNvSpPr txBox="1"/>
            <p:nvPr/>
          </p:nvSpPr>
          <p:spPr>
            <a:xfrm>
              <a:off x="626980" y="6561062"/>
              <a:ext cx="1305498" cy="320252"/>
            </a:xfrm>
            <a:prstGeom prst="rect">
              <a:avLst/>
            </a:prstGeom>
            <a:ln w="12700">
              <a:noFill/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6615" rIns="46615">
              <a:spAutoFit/>
            </a:bodyPr>
            <a:lstStyle/>
            <a:p>
              <a:pPr algn="ctr"/>
              <a:r>
                <a:rPr lang="ja-JP" altLang="en-US" sz="120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右手</a:t>
              </a:r>
              <a:endParaRPr lang="en-US" altLang="ja-JP" sz="1200" dirty="0">
                <a:solidFill>
                  <a:schemeClr val="bg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CB280A7F-D51F-454F-B0D9-41FB924CC924}"/>
              </a:ext>
            </a:extLst>
          </p:cNvPr>
          <p:cNvSpPr txBox="1"/>
          <p:nvPr/>
        </p:nvSpPr>
        <p:spPr>
          <a:xfrm>
            <a:off x="3978113" y="4464968"/>
            <a:ext cx="1179516" cy="253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05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橈骨</a:t>
            </a:r>
            <a:endParaRPr kumimoji="0" lang="en-US" altLang="ja-JP" sz="10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4FF158F5-B402-234C-A0A4-00B970D5B60A}"/>
              </a:ext>
            </a:extLst>
          </p:cNvPr>
          <p:cNvSpPr txBox="1"/>
          <p:nvPr/>
        </p:nvSpPr>
        <p:spPr>
          <a:xfrm>
            <a:off x="2593151" y="4477877"/>
            <a:ext cx="1179516" cy="253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05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尺骨</a:t>
            </a:r>
            <a:endParaRPr kumimoji="0" lang="en-US" altLang="ja-JP" sz="10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cxnSp>
        <p:nvCxnSpPr>
          <p:cNvPr id="69" name="直線コネクタ 68">
            <a:extLst>
              <a:ext uri="{FF2B5EF4-FFF2-40B4-BE49-F238E27FC236}">
                <a16:creationId xmlns:a16="http://schemas.microsoft.com/office/drawing/2014/main" id="{FD95E363-6222-A243-9809-7437D6E3DA07}"/>
              </a:ext>
            </a:extLst>
          </p:cNvPr>
          <p:cNvCxnSpPr>
            <a:cxnSpLocks/>
          </p:cNvCxnSpPr>
          <p:nvPr/>
        </p:nvCxnSpPr>
        <p:spPr>
          <a:xfrm flipH="1" flipV="1">
            <a:off x="3449612" y="4501341"/>
            <a:ext cx="397135" cy="65924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0" name="直線コネクタ 69">
            <a:extLst>
              <a:ext uri="{FF2B5EF4-FFF2-40B4-BE49-F238E27FC236}">
                <a16:creationId xmlns:a16="http://schemas.microsoft.com/office/drawing/2014/main" id="{2BBCEB4A-19B1-6642-AF0C-3940FE3F1AB4}"/>
              </a:ext>
            </a:extLst>
          </p:cNvPr>
          <p:cNvCxnSpPr>
            <a:cxnSpLocks/>
          </p:cNvCxnSpPr>
          <p:nvPr/>
        </p:nvCxnSpPr>
        <p:spPr>
          <a:xfrm flipV="1">
            <a:off x="2988052" y="4513885"/>
            <a:ext cx="286623" cy="106760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71" name="テキスト ボックス 4">
            <a:extLst>
              <a:ext uri="{FF2B5EF4-FFF2-40B4-BE49-F238E27FC236}">
                <a16:creationId xmlns:a16="http://schemas.microsoft.com/office/drawing/2014/main" id="{A2E0C2C9-5A2A-AF40-B4D4-00C3E158FF0A}"/>
              </a:ext>
            </a:extLst>
          </p:cNvPr>
          <p:cNvSpPr txBox="1"/>
          <p:nvPr/>
        </p:nvSpPr>
        <p:spPr>
          <a:xfrm>
            <a:off x="367748" y="5136657"/>
            <a:ext cx="6324145" cy="2899207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ja-JP" sz="1200" kern="1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RICE</a:t>
            </a:r>
            <a:r>
              <a:rPr lang="ja-JP" altLang="en-US" sz="1200" kern="1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処置</a:t>
            </a:r>
            <a:endParaRPr lang="en-US" altLang="ja-JP" sz="1200" kern="1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Times New Roman" panose="02020603050405020304" pitchFamily="18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 kern="1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　捻挫や打撲、肉ばなれなど突発的なケガに対する基本の応急手当のこと。</a:t>
            </a:r>
            <a:r>
              <a:rPr lang="ja-JP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RICE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処置の「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RICE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」は、</a:t>
            </a:r>
            <a:r>
              <a:rPr lang="ja-JP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Rest（安静）、Ice（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冷却</a:t>
            </a:r>
            <a:r>
              <a:rPr lang="ja-JP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）、Coｍpression（圧迫）、Elevation(挙上)の４つの頭文字を並べたもの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である。痛みをやわらげ、腫れや内出血を最小限に抑えるためのケガ直後の応急手当の方法。ケガ直後の徹底的な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RICE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処置により、以後の経過回復が大きく変わる。指は、氷水に指を浸す方法が効果的である。</a:t>
            </a:r>
            <a:endParaRPr lang="en-US" altLang="ja-JP" sz="12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　アイシング時間の目安は、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回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10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～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20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分程度。アイシング後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40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分程度経過して、腫れや痛みがあれば再度アイシングを繰り返し実施する。</a:t>
            </a:r>
            <a:endParaRPr lang="en-US" altLang="ja-JP" sz="12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RICE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処置は、治療ではなくあくまで応急手当である。「痛みや腫れが改善しない」</a:t>
            </a:r>
            <a:endParaRPr lang="en-US" altLang="ja-JP" sz="12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「日常生活に支障がある」場合は、必ず医療機関を受診する必要がある。</a:t>
            </a:r>
            <a:endParaRPr lang="en-US" altLang="ja-JP" sz="12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12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</p:txBody>
      </p:sp>
      <p:sp>
        <p:nvSpPr>
          <p:cNvPr id="72" name="円/楕円 71">
            <a:extLst>
              <a:ext uri="{FF2B5EF4-FFF2-40B4-BE49-F238E27FC236}">
                <a16:creationId xmlns:a16="http://schemas.microsoft.com/office/drawing/2014/main" id="{7A4C2E89-D1E8-FF47-84D0-55B974AE629B}"/>
              </a:ext>
            </a:extLst>
          </p:cNvPr>
          <p:cNvSpPr/>
          <p:nvPr/>
        </p:nvSpPr>
        <p:spPr>
          <a:xfrm rot="5400000">
            <a:off x="3287535" y="3969488"/>
            <a:ext cx="239003" cy="539822"/>
          </a:xfrm>
          <a:prstGeom prst="ellips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E793B27C-53C2-1D4C-8ABC-8561870E3D82}"/>
              </a:ext>
            </a:extLst>
          </p:cNvPr>
          <p:cNvSpPr txBox="1"/>
          <p:nvPr/>
        </p:nvSpPr>
        <p:spPr>
          <a:xfrm>
            <a:off x="4028727" y="4192106"/>
            <a:ext cx="1292071" cy="253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05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手根骨</a:t>
            </a:r>
            <a:endParaRPr kumimoji="0" lang="en-US" altLang="ja-JP" sz="10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2587D6B3-79D3-2344-B03C-A31C70306EE9}"/>
              </a:ext>
            </a:extLst>
          </p:cNvPr>
          <p:cNvSpPr txBox="1"/>
          <p:nvPr/>
        </p:nvSpPr>
        <p:spPr>
          <a:xfrm>
            <a:off x="2356277" y="2886585"/>
            <a:ext cx="661816" cy="253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050">
                <a:latin typeface="Hiragino Sans W4" panose="020B0400000000000000" pitchFamily="34" charset="-128"/>
                <a:ea typeface="Hiragino Sans W4" panose="020B0400000000000000" pitchFamily="34" charset="-128"/>
              </a:rPr>
              <a:t>末</a:t>
            </a:r>
            <a:r>
              <a:rPr kumimoji="0" lang="ja-JP" altLang="en-US" sz="105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節骨</a:t>
            </a:r>
            <a:endParaRPr kumimoji="0" lang="en-US" altLang="ja-JP" sz="10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CE66407A-0AB3-B140-9784-7CF384C27010}"/>
              </a:ext>
            </a:extLst>
          </p:cNvPr>
          <p:cNvSpPr txBox="1"/>
          <p:nvPr/>
        </p:nvSpPr>
        <p:spPr>
          <a:xfrm>
            <a:off x="2356108" y="3253568"/>
            <a:ext cx="534593" cy="253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050">
                <a:latin typeface="Hiragino Sans W4" panose="020B0400000000000000" pitchFamily="34" charset="-128"/>
                <a:ea typeface="Hiragino Sans W4" panose="020B0400000000000000" pitchFamily="34" charset="-128"/>
              </a:rPr>
              <a:t>中</a:t>
            </a:r>
            <a:r>
              <a:rPr kumimoji="0" lang="ja-JP" altLang="en-US" sz="105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節骨</a:t>
            </a:r>
            <a:endParaRPr kumimoji="0" lang="en-US" altLang="ja-JP" sz="10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07956E51-2271-7D47-809C-431C4351F82E}"/>
              </a:ext>
            </a:extLst>
          </p:cNvPr>
          <p:cNvSpPr txBox="1"/>
          <p:nvPr/>
        </p:nvSpPr>
        <p:spPr>
          <a:xfrm>
            <a:off x="2356109" y="3503241"/>
            <a:ext cx="1072892" cy="253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05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基節骨</a:t>
            </a:r>
            <a:endParaRPr kumimoji="0" lang="en-US" altLang="ja-JP" sz="10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cxnSp>
        <p:nvCxnSpPr>
          <p:cNvPr id="77" name="直線コネクタ 76">
            <a:extLst>
              <a:ext uri="{FF2B5EF4-FFF2-40B4-BE49-F238E27FC236}">
                <a16:creationId xmlns:a16="http://schemas.microsoft.com/office/drawing/2014/main" id="{ED86D378-65D3-D741-8C55-0DC8C51ED89A}"/>
              </a:ext>
            </a:extLst>
          </p:cNvPr>
          <p:cNvCxnSpPr>
            <a:cxnSpLocks/>
          </p:cNvCxnSpPr>
          <p:nvPr/>
        </p:nvCxnSpPr>
        <p:spPr>
          <a:xfrm>
            <a:off x="3676948" y="4257829"/>
            <a:ext cx="323749" cy="58807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491CA3B0-2E36-8A47-8298-B5A9C386E154}"/>
              </a:ext>
            </a:extLst>
          </p:cNvPr>
          <p:cNvSpPr txBox="1"/>
          <p:nvPr/>
        </p:nvSpPr>
        <p:spPr>
          <a:xfrm>
            <a:off x="2354251" y="3864816"/>
            <a:ext cx="1074750" cy="253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050">
                <a:latin typeface="Hiragino Sans W4" panose="020B0400000000000000" pitchFamily="34" charset="-128"/>
                <a:ea typeface="Hiragino Sans W4" panose="020B0400000000000000" pitchFamily="34" charset="-128"/>
              </a:rPr>
              <a:t>中手</a:t>
            </a:r>
            <a:r>
              <a:rPr kumimoji="0" lang="ja-JP" altLang="en-US" sz="105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骨</a:t>
            </a:r>
            <a:endParaRPr kumimoji="0" lang="en-US" altLang="ja-JP" sz="10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EE1D7BE3-E4DE-FC41-A792-FA591DB234F4}"/>
              </a:ext>
            </a:extLst>
          </p:cNvPr>
          <p:cNvSpPr txBox="1"/>
          <p:nvPr/>
        </p:nvSpPr>
        <p:spPr>
          <a:xfrm>
            <a:off x="5643303" y="8372718"/>
            <a:ext cx="1130746" cy="3385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各部</a:t>
            </a:r>
            <a:r>
              <a:rPr lang="ja-JP" altLang="en-US" sz="800">
                <a:latin typeface="Hiragino Sans W4" panose="020B0400000000000000" pitchFamily="34" charset="-128"/>
                <a:ea typeface="Hiragino Sans W4" panose="020B0400000000000000" pitchFamily="34" charset="-128"/>
              </a:rPr>
              <a:t>位の</a:t>
            </a:r>
            <a:endParaRPr lang="en-US" altLang="ja-JP" sz="8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algn="ctr"/>
            <a:r>
              <a:rPr lang="en-US" altLang="ja-JP" sz="8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RICE</a:t>
            </a:r>
            <a:r>
              <a:rPr lang="ja-JP" altLang="en-US" sz="8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処置</a:t>
            </a:r>
            <a:endParaRPr lang="en-US" altLang="ja-JP" sz="8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pic>
        <p:nvPicPr>
          <p:cNvPr id="80" name="図 79">
            <a:extLst>
              <a:ext uri="{FF2B5EF4-FFF2-40B4-BE49-F238E27FC236}">
                <a16:creationId xmlns:a16="http://schemas.microsoft.com/office/drawing/2014/main" id="{A104FC89-73E9-FD4E-927E-E6BD27B15FD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674" y="8538579"/>
            <a:ext cx="1387383" cy="1040537"/>
          </a:xfrm>
          <a:prstGeom prst="rect">
            <a:avLst/>
          </a:prstGeom>
        </p:spPr>
      </p:pic>
      <p:grpSp>
        <p:nvGrpSpPr>
          <p:cNvPr id="81" name="グループ化 80">
            <a:extLst>
              <a:ext uri="{FF2B5EF4-FFF2-40B4-BE49-F238E27FC236}">
                <a16:creationId xmlns:a16="http://schemas.microsoft.com/office/drawing/2014/main" id="{6D3FA73B-FCFA-914E-B2C4-A2D4243990E2}"/>
              </a:ext>
            </a:extLst>
          </p:cNvPr>
          <p:cNvGrpSpPr/>
          <p:nvPr/>
        </p:nvGrpSpPr>
        <p:grpSpPr>
          <a:xfrm>
            <a:off x="2744663" y="8281598"/>
            <a:ext cx="1501403" cy="230832"/>
            <a:chOff x="679995" y="6575933"/>
            <a:chExt cx="1305498" cy="288001"/>
          </a:xfrm>
        </p:grpSpPr>
        <p:sp>
          <p:nvSpPr>
            <p:cNvPr id="82" name="角丸四角形 81">
              <a:extLst>
                <a:ext uri="{FF2B5EF4-FFF2-40B4-BE49-F238E27FC236}">
                  <a16:creationId xmlns:a16="http://schemas.microsoft.com/office/drawing/2014/main" id="{626488ED-4BD5-F146-B57C-6084D7E6E98B}"/>
                </a:ext>
              </a:extLst>
            </p:cNvPr>
            <p:cNvSpPr/>
            <p:nvPr/>
          </p:nvSpPr>
          <p:spPr>
            <a:xfrm>
              <a:off x="698045" y="6575933"/>
              <a:ext cx="1250617" cy="277000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83" name="テキスト ボックス 5">
              <a:extLst>
                <a:ext uri="{FF2B5EF4-FFF2-40B4-BE49-F238E27FC236}">
                  <a16:creationId xmlns:a16="http://schemas.microsoft.com/office/drawing/2014/main" id="{CAA0F730-DA1F-ED43-B519-DF989B787884}"/>
                </a:ext>
              </a:extLst>
            </p:cNvPr>
            <p:cNvSpPr txBox="1"/>
            <p:nvPr/>
          </p:nvSpPr>
          <p:spPr>
            <a:xfrm>
              <a:off x="679995" y="6575933"/>
              <a:ext cx="1305498" cy="288001"/>
            </a:xfrm>
            <a:prstGeom prst="rect">
              <a:avLst/>
            </a:prstGeom>
            <a:ln w="12700">
              <a:noFill/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6615" rIns="46615">
              <a:spAutoFit/>
            </a:bodyPr>
            <a:lstStyle/>
            <a:p>
              <a:pPr algn="ctr"/>
              <a:r>
                <a:rPr lang="ja-JP" altLang="en-US" sz="90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指のアイシングの様子</a:t>
              </a:r>
              <a:endParaRPr lang="en-US" altLang="ja-JP" sz="900" dirty="0">
                <a:solidFill>
                  <a:schemeClr val="bg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58874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345</Words>
  <Application>Microsoft Macintosh PowerPoint</Application>
  <PresentationFormat>A4 210 x 297 mm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Hiragino Sans W4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朝比奈 大輔</dc:creator>
  <cp:lastModifiedBy>朝比奈 大輔</cp:lastModifiedBy>
  <cp:revision>3</cp:revision>
  <dcterms:created xsi:type="dcterms:W3CDTF">2023-02-11T08:25:58Z</dcterms:created>
  <dcterms:modified xsi:type="dcterms:W3CDTF">2023-02-11T08:36:50Z</dcterms:modified>
</cp:coreProperties>
</file>