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2227"/>
  </p:normalViewPr>
  <p:slideViewPr>
    <p:cSldViewPr snapToGrid="0" snapToObjects="1">
      <p:cViewPr varScale="1">
        <p:scale>
          <a:sx n="79" d="100"/>
          <a:sy n="79" d="100"/>
        </p:scale>
        <p:origin x="3720"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978682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3926304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2656341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102399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4176172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22683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618097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1571458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2605557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265761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571E65-2032-C04C-8757-CF4677A7CDB1}" type="datetimeFigureOut">
              <a:rPr kumimoji="1" lang="ja-JP" altLang="en-US" smtClean="0"/>
              <a:t>2023/2/11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547053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9571E65-2032-C04C-8757-CF4677A7CDB1}" type="datetimeFigureOut">
              <a:rPr kumimoji="1" lang="ja-JP" altLang="en-US" smtClean="0"/>
              <a:t>2023/2/11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84B5B1-41C6-4A49-A6FF-980CF442F846}" type="slidenum">
              <a:rPr kumimoji="1" lang="ja-JP" altLang="en-US" smtClean="0"/>
              <a:t>‹#›</a:t>
            </a:fld>
            <a:endParaRPr kumimoji="1" lang="ja-JP" altLang="en-US"/>
          </a:p>
        </p:txBody>
      </p:sp>
    </p:spTree>
    <p:extLst>
      <p:ext uri="{BB962C8B-B14F-4D97-AF65-F5344CB8AC3E}">
        <p14:creationId xmlns:p14="http://schemas.microsoft.com/office/powerpoint/2010/main" val="619208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15DF6A58-9F81-E444-B0F1-AF67B2737A7C}"/>
              </a:ext>
            </a:extLst>
          </p:cNvPr>
          <p:cNvCxnSpPr>
            <a:cxnSpLocks/>
          </p:cNvCxnSpPr>
          <p:nvPr/>
        </p:nvCxnSpPr>
        <p:spPr>
          <a:xfrm>
            <a:off x="398930" y="583749"/>
            <a:ext cx="5827059" cy="0"/>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grpSp>
        <p:nvGrpSpPr>
          <p:cNvPr id="5" name="グループ化 4">
            <a:extLst>
              <a:ext uri="{FF2B5EF4-FFF2-40B4-BE49-F238E27FC236}">
                <a16:creationId xmlns:a16="http://schemas.microsoft.com/office/drawing/2014/main" id="{7270495F-A4D6-6E41-B632-7F51FA24C432}"/>
              </a:ext>
            </a:extLst>
          </p:cNvPr>
          <p:cNvGrpSpPr/>
          <p:nvPr/>
        </p:nvGrpSpPr>
        <p:grpSpPr>
          <a:xfrm>
            <a:off x="406972" y="828009"/>
            <a:ext cx="3022028" cy="276999"/>
            <a:chOff x="422132" y="2622207"/>
            <a:chExt cx="2187591" cy="273699"/>
          </a:xfrm>
          <a:solidFill>
            <a:schemeClr val="accent4">
              <a:lumMod val="60000"/>
              <a:lumOff val="40000"/>
            </a:schemeClr>
          </a:solidFill>
        </p:grpSpPr>
        <p:sp>
          <p:nvSpPr>
            <p:cNvPr id="6" name="L 字 5">
              <a:extLst>
                <a:ext uri="{FF2B5EF4-FFF2-40B4-BE49-F238E27FC236}">
                  <a16:creationId xmlns:a16="http://schemas.microsoft.com/office/drawing/2014/main" id="{E95571B0-DF5B-7A40-9EF7-7586D7C17937}"/>
                </a:ext>
              </a:extLst>
            </p:cNvPr>
            <p:cNvSpPr/>
            <p:nvPr/>
          </p:nvSpPr>
          <p:spPr>
            <a:xfrm>
              <a:off x="426584" y="2632221"/>
              <a:ext cx="2183139" cy="256972"/>
            </a:xfrm>
            <a:prstGeom prst="corner">
              <a:avLst>
                <a:gd name="adj1" fmla="val 7627"/>
                <a:gd name="adj2" fmla="val 87586"/>
              </a:avLst>
            </a:prstGeom>
            <a:solidFill>
              <a:srgbClr val="7030A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b="0" i="0" u="none" strike="noStrike" cap="none" spc="0" normalizeH="0" baseline="0">
                <a:ln>
                  <a:noFill/>
                </a:ln>
                <a:solidFill>
                  <a:srgbClr val="000000"/>
                </a:solidFill>
                <a:effectLst/>
                <a:uFillTx/>
                <a:sym typeface="Calibri"/>
              </a:endParaRPr>
            </a:p>
          </p:txBody>
        </p:sp>
        <p:sp>
          <p:nvSpPr>
            <p:cNvPr id="7" name="テキスト ボックス 6">
              <a:extLst>
                <a:ext uri="{FF2B5EF4-FFF2-40B4-BE49-F238E27FC236}">
                  <a16:creationId xmlns:a16="http://schemas.microsoft.com/office/drawing/2014/main" id="{ACE2DE80-3594-1C4D-A25E-73CAC3AFB027}"/>
                </a:ext>
              </a:extLst>
            </p:cNvPr>
            <p:cNvSpPr txBox="1"/>
            <p:nvPr/>
          </p:nvSpPr>
          <p:spPr>
            <a:xfrm>
              <a:off x="422132" y="2622207"/>
              <a:ext cx="270672" cy="2736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kumimoji="1" lang="ja-JP" altLang="en-US" sz="1200"/>
                <a:t>     　</a:t>
              </a:r>
              <a:endParaRPr lang="ja-JP" altLang="en-US" sz="1200"/>
            </a:p>
          </p:txBody>
        </p:sp>
      </p:grpSp>
      <p:sp>
        <p:nvSpPr>
          <p:cNvPr id="8" name="テキスト ボックス 7">
            <a:extLst>
              <a:ext uri="{FF2B5EF4-FFF2-40B4-BE49-F238E27FC236}">
                <a16:creationId xmlns:a16="http://schemas.microsoft.com/office/drawing/2014/main" id="{C1E2AAF9-68C4-344A-9B0F-E98DD0253F0F}"/>
              </a:ext>
            </a:extLst>
          </p:cNvPr>
          <p:cNvSpPr txBox="1"/>
          <p:nvPr/>
        </p:nvSpPr>
        <p:spPr>
          <a:xfrm>
            <a:off x="697081" y="751914"/>
            <a:ext cx="2748969" cy="3077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rtl="0">
              <a:spcBef>
                <a:spcPts val="0"/>
              </a:spcBef>
              <a:spcAft>
                <a:spcPts val="0"/>
              </a:spcAft>
            </a:pPr>
            <a:r>
              <a:rPr lang="ja-JP" altLang="en-US" sz="1400" b="1" i="0" u="none" strike="noStrike">
                <a:solidFill>
                  <a:srgbClr val="000000"/>
                </a:solidFill>
                <a:effectLst/>
                <a:latin typeface="Hiragino Sans W4" panose="020B0400000000000000" pitchFamily="34" charset="-128"/>
                <a:ea typeface="Hiragino Sans W4" panose="020B0400000000000000" pitchFamily="34" charset="-128"/>
              </a:rPr>
              <a:t>太もも</a:t>
            </a:r>
            <a:r>
              <a:rPr lang="ja-JP" altLang="en-US" sz="1400" b="1">
                <a:latin typeface="Hiragino Sans W4" panose="020B0400000000000000" pitchFamily="34" charset="-128"/>
                <a:ea typeface="Hiragino Sans W4" panose="020B0400000000000000" pitchFamily="34" charset="-128"/>
              </a:rPr>
              <a:t>の</a:t>
            </a:r>
            <a:r>
              <a:rPr lang="ja-JP" altLang="en-US" sz="1400" b="1" i="0" u="none" strike="noStrike">
                <a:solidFill>
                  <a:srgbClr val="000000"/>
                </a:solidFill>
                <a:effectLst/>
                <a:latin typeface="Hiragino Sans W4" panose="020B0400000000000000" pitchFamily="34" charset="-128"/>
                <a:ea typeface="Hiragino Sans W4" panose="020B0400000000000000" pitchFamily="34" charset="-128"/>
              </a:rPr>
              <a:t>ケガ</a:t>
            </a:r>
          </a:p>
        </p:txBody>
      </p:sp>
      <p:sp>
        <p:nvSpPr>
          <p:cNvPr id="9" name="テキスト ボックス 46">
            <a:extLst>
              <a:ext uri="{FF2B5EF4-FFF2-40B4-BE49-F238E27FC236}">
                <a16:creationId xmlns:a16="http://schemas.microsoft.com/office/drawing/2014/main" id="{B3B34E7B-BDEA-1440-9FB2-6C4D4BD783EE}"/>
              </a:ext>
            </a:extLst>
          </p:cNvPr>
          <p:cNvSpPr txBox="1"/>
          <p:nvPr/>
        </p:nvSpPr>
        <p:spPr>
          <a:xfrm>
            <a:off x="334993" y="1113122"/>
            <a:ext cx="6261940" cy="1835312"/>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50000"/>
              </a:lnSpc>
            </a:pP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　肉</a:t>
            </a:r>
            <a:r>
              <a:rPr lang="ja-JP" altLang="en-US"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ばなれは、走っている</a:t>
            </a: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時や切り返し</a:t>
            </a:r>
            <a:r>
              <a:rPr lang="ja-JP" altLang="en-US"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動作などで太ももの後ろ側</a:t>
            </a: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やふくらはぎ</a:t>
            </a:r>
            <a:r>
              <a:rPr lang="ja-JP" altLang="en-US"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の筋肉で起こりやすいケガである。ひどい場合には、足を引きずったり、歩くことができないことが</a:t>
            </a: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ある。また</a:t>
            </a:r>
            <a:r>
              <a:rPr lang="ja-JP" altLang="en-US"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、ラグビーやサッカーなどの接触するスポーツでは相手の膝が太ももの前側などに直接ぶつかることで打撲も起こりやすく、大腿部の</a:t>
            </a: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腫れや、体重</a:t>
            </a:r>
            <a:r>
              <a:rPr lang="ja-JP" altLang="en-US"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がかけられない、膝が曲がらないなどの症状がみられる。</a:t>
            </a:r>
            <a:endParaRPr lang="en-US" altLang="ja-JP" sz="1200" kern="100" dirty="0">
              <a:solidFill>
                <a:schemeClr val="tx1"/>
              </a:solidFill>
              <a:effectLst/>
              <a:latin typeface="Hiragino Sans W4" panose="020B0400000000000000" pitchFamily="34" charset="-128"/>
              <a:ea typeface="Hiragino Sans W4" panose="020B0400000000000000" pitchFamily="34" charset="-128"/>
              <a:cs typeface="Times New Roman" panose="02020603050405020304" pitchFamily="18" charset="0"/>
            </a:endParaRPr>
          </a:p>
        </p:txBody>
      </p:sp>
      <p:grpSp>
        <p:nvGrpSpPr>
          <p:cNvPr id="10" name="グループ化 9">
            <a:extLst>
              <a:ext uri="{FF2B5EF4-FFF2-40B4-BE49-F238E27FC236}">
                <a16:creationId xmlns:a16="http://schemas.microsoft.com/office/drawing/2014/main" id="{C4EB1E08-211F-3943-82D3-476C39B6C92D}"/>
              </a:ext>
            </a:extLst>
          </p:cNvPr>
          <p:cNvGrpSpPr/>
          <p:nvPr/>
        </p:nvGrpSpPr>
        <p:grpSpPr>
          <a:xfrm>
            <a:off x="297926" y="4935543"/>
            <a:ext cx="2532383" cy="276999"/>
            <a:chOff x="689815" y="6532284"/>
            <a:chExt cx="1305498" cy="345602"/>
          </a:xfrm>
        </p:grpSpPr>
        <p:sp>
          <p:nvSpPr>
            <p:cNvPr id="11" name="角丸四角形 10">
              <a:extLst>
                <a:ext uri="{FF2B5EF4-FFF2-40B4-BE49-F238E27FC236}">
                  <a16:creationId xmlns:a16="http://schemas.microsoft.com/office/drawing/2014/main" id="{5A1CEE7D-7293-CD45-A87E-6ADFDA179C02}"/>
                </a:ext>
              </a:extLst>
            </p:cNvPr>
            <p:cNvSpPr/>
            <p:nvPr/>
          </p:nvSpPr>
          <p:spPr>
            <a:xfrm>
              <a:off x="698045" y="6575933"/>
              <a:ext cx="1250617" cy="277000"/>
            </a:xfrm>
            <a:prstGeom prst="roundRect">
              <a:avLst>
                <a:gd name="adj" fmla="val 50000"/>
              </a:avLst>
            </a:prstGeom>
            <a:solidFill>
              <a:srgbClr val="7030A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effectLst/>
                <a:uFillTx/>
                <a:latin typeface="+mj-lt"/>
                <a:ea typeface="+mj-ea"/>
                <a:cs typeface="+mj-cs"/>
                <a:sym typeface="Calibri"/>
              </a:endParaRPr>
            </a:p>
          </p:txBody>
        </p:sp>
        <p:sp>
          <p:nvSpPr>
            <p:cNvPr id="12" name="テキスト ボックス 5">
              <a:extLst>
                <a:ext uri="{FF2B5EF4-FFF2-40B4-BE49-F238E27FC236}">
                  <a16:creationId xmlns:a16="http://schemas.microsoft.com/office/drawing/2014/main" id="{28AFC806-3DDD-D247-A78B-4522AE57C096}"/>
                </a:ext>
              </a:extLst>
            </p:cNvPr>
            <p:cNvSpPr txBox="1"/>
            <p:nvPr/>
          </p:nvSpPr>
          <p:spPr>
            <a:xfrm>
              <a:off x="689815" y="6532284"/>
              <a:ext cx="1305498" cy="34560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r>
                <a:rPr lang="ja-JP" altLang="en-US" sz="1200">
                  <a:solidFill>
                    <a:schemeClr val="bg1"/>
                  </a:solidFill>
                  <a:latin typeface="Hiragino Sans W4" panose="020B0400000000000000" pitchFamily="34" charset="-128"/>
                  <a:ea typeface="Hiragino Sans W4" panose="020B0400000000000000" pitchFamily="34" charset="-128"/>
                </a:rPr>
                <a:t>ご家庭でできる応急手当て</a:t>
              </a: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grpSp>
        <p:nvGrpSpPr>
          <p:cNvPr id="13" name="グループ化 12">
            <a:extLst>
              <a:ext uri="{FF2B5EF4-FFF2-40B4-BE49-F238E27FC236}">
                <a16:creationId xmlns:a16="http://schemas.microsoft.com/office/drawing/2014/main" id="{26E3A486-0985-264A-9106-02BDEA282013}"/>
              </a:ext>
            </a:extLst>
          </p:cNvPr>
          <p:cNvGrpSpPr/>
          <p:nvPr/>
        </p:nvGrpSpPr>
        <p:grpSpPr>
          <a:xfrm>
            <a:off x="393956" y="8301439"/>
            <a:ext cx="2329507" cy="1410530"/>
            <a:chOff x="6069033" y="2063118"/>
            <a:chExt cx="2374965" cy="1526195"/>
          </a:xfrm>
        </p:grpSpPr>
        <p:pic>
          <p:nvPicPr>
            <p:cNvPr id="14" name="図 13">
              <a:extLst>
                <a:ext uri="{FF2B5EF4-FFF2-40B4-BE49-F238E27FC236}">
                  <a16:creationId xmlns:a16="http://schemas.microsoft.com/office/drawing/2014/main" id="{92F7D647-C6B4-4E48-9D85-E80264A232E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869"/>
            <a:stretch/>
          </p:blipFill>
          <p:spPr>
            <a:xfrm>
              <a:off x="6280165" y="2063118"/>
              <a:ext cx="2100156" cy="1403916"/>
            </a:xfrm>
            <a:prstGeom prst="rect">
              <a:avLst/>
            </a:prstGeom>
          </p:spPr>
        </p:pic>
        <p:grpSp>
          <p:nvGrpSpPr>
            <p:cNvPr id="15" name="グループ化 14">
              <a:extLst>
                <a:ext uri="{FF2B5EF4-FFF2-40B4-BE49-F238E27FC236}">
                  <a16:creationId xmlns:a16="http://schemas.microsoft.com/office/drawing/2014/main" id="{E78E90DB-CD86-C349-9CCC-8EA20C105F97}"/>
                </a:ext>
              </a:extLst>
            </p:cNvPr>
            <p:cNvGrpSpPr/>
            <p:nvPr/>
          </p:nvGrpSpPr>
          <p:grpSpPr>
            <a:xfrm>
              <a:off x="7464757" y="2271827"/>
              <a:ext cx="955254" cy="249760"/>
              <a:chOff x="8614493" y="2595926"/>
              <a:chExt cx="955254" cy="249760"/>
            </a:xfrm>
          </p:grpSpPr>
          <p:grpSp>
            <p:nvGrpSpPr>
              <p:cNvPr id="35" name="グループ化 34">
                <a:extLst>
                  <a:ext uri="{FF2B5EF4-FFF2-40B4-BE49-F238E27FC236}">
                    <a16:creationId xmlns:a16="http://schemas.microsoft.com/office/drawing/2014/main" id="{73EC74D7-7D25-4E4B-8C88-3F0FE3F950B4}"/>
                  </a:ext>
                </a:extLst>
              </p:cNvPr>
              <p:cNvGrpSpPr/>
              <p:nvPr/>
            </p:nvGrpSpPr>
            <p:grpSpPr>
              <a:xfrm>
                <a:off x="8691602" y="2625889"/>
                <a:ext cx="703378" cy="198022"/>
                <a:chOff x="647820" y="6554814"/>
                <a:chExt cx="1508277" cy="320252"/>
              </a:xfrm>
            </p:grpSpPr>
            <p:sp>
              <p:nvSpPr>
                <p:cNvPr id="37" name="角丸四角形 36">
                  <a:extLst>
                    <a:ext uri="{FF2B5EF4-FFF2-40B4-BE49-F238E27FC236}">
                      <a16:creationId xmlns:a16="http://schemas.microsoft.com/office/drawing/2014/main" id="{A43D9445-6396-1A4B-9E44-64D64DBD9CC9}"/>
                    </a:ext>
                  </a:extLst>
                </p:cNvPr>
                <p:cNvSpPr/>
                <p:nvPr/>
              </p:nvSpPr>
              <p:spPr>
                <a:xfrm>
                  <a:off x="698041" y="6581886"/>
                  <a:ext cx="1458056" cy="271044"/>
                </a:xfrm>
                <a:prstGeom prst="roundRect">
                  <a:avLst>
                    <a:gd name="adj" fmla="val 50000"/>
                  </a:avLst>
                </a:prstGeom>
                <a:solidFill>
                  <a:schemeClr val="tx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b="0" i="0" u="none" strike="noStrike" cap="none" spc="0" normalizeH="0" baseline="0">
                    <a:ln>
                      <a:noFill/>
                    </a:ln>
                    <a:effectLst/>
                    <a:uFillTx/>
                    <a:latin typeface="+mj-lt"/>
                    <a:ea typeface="+mj-ea"/>
                    <a:cs typeface="+mj-cs"/>
                    <a:sym typeface="Calibri"/>
                  </a:endParaRPr>
                </a:p>
              </p:txBody>
            </p:sp>
            <p:sp>
              <p:nvSpPr>
                <p:cNvPr id="38" name="テキスト ボックス 5">
                  <a:extLst>
                    <a:ext uri="{FF2B5EF4-FFF2-40B4-BE49-F238E27FC236}">
                      <a16:creationId xmlns:a16="http://schemas.microsoft.com/office/drawing/2014/main" id="{5E4F40CE-6711-D34A-BBD9-79936F96F3E0}"/>
                    </a:ext>
                  </a:extLst>
                </p:cNvPr>
                <p:cNvSpPr txBox="1"/>
                <p:nvPr/>
              </p:nvSpPr>
              <p:spPr>
                <a:xfrm>
                  <a:off x="647820" y="6554814"/>
                  <a:ext cx="1305498" cy="32025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sp>
            <p:nvSpPr>
              <p:cNvPr id="36" name="テキスト ボックス 35">
                <a:extLst>
                  <a:ext uri="{FF2B5EF4-FFF2-40B4-BE49-F238E27FC236}">
                    <a16:creationId xmlns:a16="http://schemas.microsoft.com/office/drawing/2014/main" id="{704D27E4-E130-1142-9300-B77B975521CA}"/>
                  </a:ext>
                </a:extLst>
              </p:cNvPr>
              <p:cNvSpPr txBox="1"/>
              <p:nvPr/>
            </p:nvSpPr>
            <p:spPr>
              <a:xfrm>
                <a:off x="8614493" y="2595926"/>
                <a:ext cx="955254" cy="2497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932322"/>
                <a:r>
                  <a:rPr lang="en-US" altLang="ja-JP" sz="900" b="1"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R</a:t>
                </a:r>
                <a:r>
                  <a:rPr lang="en-US" altLang="ja-JP" sz="800"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est</a:t>
                </a:r>
                <a:r>
                  <a:rPr lang="ja-JP" altLang="en-US" sz="60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（安静）</a:t>
                </a:r>
                <a:endParaRPr lang="ja-JP" altLang="en-US" sz="1000" b="1">
                  <a:solidFill>
                    <a:schemeClr val="bg1"/>
                  </a:solidFill>
                </a:endParaRPr>
              </a:p>
            </p:txBody>
          </p:sp>
        </p:grpSp>
        <p:grpSp>
          <p:nvGrpSpPr>
            <p:cNvPr id="16" name="グループ化 15">
              <a:extLst>
                <a:ext uri="{FF2B5EF4-FFF2-40B4-BE49-F238E27FC236}">
                  <a16:creationId xmlns:a16="http://schemas.microsoft.com/office/drawing/2014/main" id="{EAA81FCE-76F0-3747-9C33-F00732D138F7}"/>
                </a:ext>
              </a:extLst>
            </p:cNvPr>
            <p:cNvGrpSpPr/>
            <p:nvPr/>
          </p:nvGrpSpPr>
          <p:grpSpPr>
            <a:xfrm>
              <a:off x="6561464" y="2096828"/>
              <a:ext cx="881231" cy="266412"/>
              <a:chOff x="8593791" y="2588523"/>
              <a:chExt cx="881231" cy="266412"/>
            </a:xfrm>
          </p:grpSpPr>
          <p:grpSp>
            <p:nvGrpSpPr>
              <p:cNvPr id="31" name="グループ化 30">
                <a:extLst>
                  <a:ext uri="{FF2B5EF4-FFF2-40B4-BE49-F238E27FC236}">
                    <a16:creationId xmlns:a16="http://schemas.microsoft.com/office/drawing/2014/main" id="{8B2EE077-AA7F-B64A-B059-19CBAFA10D20}"/>
                  </a:ext>
                </a:extLst>
              </p:cNvPr>
              <p:cNvGrpSpPr/>
              <p:nvPr/>
            </p:nvGrpSpPr>
            <p:grpSpPr>
              <a:xfrm>
                <a:off x="8691602" y="2625889"/>
                <a:ext cx="608813" cy="198022"/>
                <a:chOff x="647820" y="6554814"/>
                <a:chExt cx="1305498" cy="320252"/>
              </a:xfrm>
            </p:grpSpPr>
            <p:sp>
              <p:nvSpPr>
                <p:cNvPr id="33" name="角丸四角形 32">
                  <a:extLst>
                    <a:ext uri="{FF2B5EF4-FFF2-40B4-BE49-F238E27FC236}">
                      <a16:creationId xmlns:a16="http://schemas.microsoft.com/office/drawing/2014/main" id="{61051CED-13D8-634B-B4BF-EC3A070926B2}"/>
                    </a:ext>
                  </a:extLst>
                </p:cNvPr>
                <p:cNvSpPr/>
                <p:nvPr/>
              </p:nvSpPr>
              <p:spPr>
                <a:xfrm>
                  <a:off x="698044" y="6575930"/>
                  <a:ext cx="1250617" cy="277001"/>
                </a:xfrm>
                <a:prstGeom prst="roundRect">
                  <a:avLst>
                    <a:gd name="adj" fmla="val 50000"/>
                  </a:avLst>
                </a:prstGeom>
                <a:solidFill>
                  <a:schemeClr val="tx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b="0" i="0" u="none" strike="noStrike" cap="none" spc="0" normalizeH="0" baseline="0">
                    <a:ln>
                      <a:noFill/>
                    </a:ln>
                    <a:effectLst/>
                    <a:uFillTx/>
                    <a:latin typeface="+mj-lt"/>
                    <a:ea typeface="+mj-ea"/>
                    <a:cs typeface="+mj-cs"/>
                    <a:sym typeface="Calibri"/>
                  </a:endParaRPr>
                </a:p>
              </p:txBody>
            </p:sp>
            <p:sp>
              <p:nvSpPr>
                <p:cNvPr id="34" name="テキスト ボックス 5">
                  <a:extLst>
                    <a:ext uri="{FF2B5EF4-FFF2-40B4-BE49-F238E27FC236}">
                      <a16:creationId xmlns:a16="http://schemas.microsoft.com/office/drawing/2014/main" id="{4DB0F8A5-B939-2B45-8C24-F1D963806B37}"/>
                    </a:ext>
                  </a:extLst>
                </p:cNvPr>
                <p:cNvSpPr txBox="1"/>
                <p:nvPr/>
              </p:nvSpPr>
              <p:spPr>
                <a:xfrm>
                  <a:off x="647820" y="6554814"/>
                  <a:ext cx="1305498" cy="32025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sp>
            <p:nvSpPr>
              <p:cNvPr id="32" name="テキスト ボックス 31">
                <a:extLst>
                  <a:ext uri="{FF2B5EF4-FFF2-40B4-BE49-F238E27FC236}">
                    <a16:creationId xmlns:a16="http://schemas.microsoft.com/office/drawing/2014/main" id="{980B0AF1-4652-6442-9B85-C11C6C8AC73A}"/>
                  </a:ext>
                </a:extLst>
              </p:cNvPr>
              <p:cNvSpPr txBox="1"/>
              <p:nvPr/>
            </p:nvSpPr>
            <p:spPr>
              <a:xfrm>
                <a:off x="8593791" y="2588523"/>
                <a:ext cx="881231" cy="2664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932322"/>
                <a:r>
                  <a:rPr lang="en-US" altLang="ja-JP" sz="1000"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I</a:t>
                </a:r>
                <a:r>
                  <a:rPr lang="en-US" altLang="ja-JP" sz="800"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ce</a:t>
                </a:r>
                <a:r>
                  <a:rPr lang="ja-JP" altLang="en-US" sz="60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（冷却）</a:t>
                </a:r>
                <a:endParaRPr lang="ja-JP" altLang="en-US" sz="1100" b="1">
                  <a:solidFill>
                    <a:schemeClr val="bg1"/>
                  </a:solidFill>
                </a:endParaRPr>
              </a:p>
            </p:txBody>
          </p:sp>
        </p:grpSp>
        <p:grpSp>
          <p:nvGrpSpPr>
            <p:cNvPr id="17" name="グループ化 16">
              <a:extLst>
                <a:ext uri="{FF2B5EF4-FFF2-40B4-BE49-F238E27FC236}">
                  <a16:creationId xmlns:a16="http://schemas.microsoft.com/office/drawing/2014/main" id="{CEF36188-2B3F-644D-8727-32DC77A11937}"/>
                </a:ext>
              </a:extLst>
            </p:cNvPr>
            <p:cNvGrpSpPr/>
            <p:nvPr/>
          </p:nvGrpSpPr>
          <p:grpSpPr>
            <a:xfrm>
              <a:off x="6069033" y="3173044"/>
              <a:ext cx="1636501" cy="416269"/>
              <a:chOff x="8582131" y="2585725"/>
              <a:chExt cx="881231" cy="416269"/>
            </a:xfrm>
          </p:grpSpPr>
          <p:grpSp>
            <p:nvGrpSpPr>
              <p:cNvPr id="27" name="グループ化 26">
                <a:extLst>
                  <a:ext uri="{FF2B5EF4-FFF2-40B4-BE49-F238E27FC236}">
                    <a16:creationId xmlns:a16="http://schemas.microsoft.com/office/drawing/2014/main" id="{76A0798C-A149-C14C-828D-6F28161D453D}"/>
                  </a:ext>
                </a:extLst>
              </p:cNvPr>
              <p:cNvGrpSpPr/>
              <p:nvPr/>
            </p:nvGrpSpPr>
            <p:grpSpPr>
              <a:xfrm>
                <a:off x="8691602" y="2625889"/>
                <a:ext cx="608813" cy="198022"/>
                <a:chOff x="647820" y="6554814"/>
                <a:chExt cx="1305498" cy="320252"/>
              </a:xfrm>
            </p:grpSpPr>
            <p:sp>
              <p:nvSpPr>
                <p:cNvPr id="29" name="角丸四角形 28">
                  <a:extLst>
                    <a:ext uri="{FF2B5EF4-FFF2-40B4-BE49-F238E27FC236}">
                      <a16:creationId xmlns:a16="http://schemas.microsoft.com/office/drawing/2014/main" id="{543A7B47-22C6-DD47-BAEC-8C8E9AF114E8}"/>
                    </a:ext>
                  </a:extLst>
                </p:cNvPr>
                <p:cNvSpPr/>
                <p:nvPr/>
              </p:nvSpPr>
              <p:spPr>
                <a:xfrm>
                  <a:off x="698840" y="6560881"/>
                  <a:ext cx="1250617" cy="277001"/>
                </a:xfrm>
                <a:prstGeom prst="roundRect">
                  <a:avLst>
                    <a:gd name="adj" fmla="val 50000"/>
                  </a:avLst>
                </a:prstGeom>
                <a:solidFill>
                  <a:schemeClr val="tx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b="0" i="0" u="none" strike="noStrike" cap="none" spc="0" normalizeH="0" baseline="0">
                    <a:ln>
                      <a:noFill/>
                    </a:ln>
                    <a:effectLst/>
                    <a:uFillTx/>
                    <a:latin typeface="+mj-lt"/>
                    <a:ea typeface="+mj-ea"/>
                    <a:cs typeface="+mj-cs"/>
                    <a:sym typeface="Calibri"/>
                  </a:endParaRPr>
                </a:p>
              </p:txBody>
            </p:sp>
            <p:sp>
              <p:nvSpPr>
                <p:cNvPr id="30" name="テキスト ボックス 5">
                  <a:extLst>
                    <a:ext uri="{FF2B5EF4-FFF2-40B4-BE49-F238E27FC236}">
                      <a16:creationId xmlns:a16="http://schemas.microsoft.com/office/drawing/2014/main" id="{127EBB13-11D0-564E-9E11-CBF14D4E6A36}"/>
                    </a:ext>
                  </a:extLst>
                </p:cNvPr>
                <p:cNvSpPr txBox="1"/>
                <p:nvPr/>
              </p:nvSpPr>
              <p:spPr>
                <a:xfrm>
                  <a:off x="647820" y="6554814"/>
                  <a:ext cx="1305498" cy="32025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sp>
            <p:nvSpPr>
              <p:cNvPr id="28" name="テキスト ボックス 27">
                <a:extLst>
                  <a:ext uri="{FF2B5EF4-FFF2-40B4-BE49-F238E27FC236}">
                    <a16:creationId xmlns:a16="http://schemas.microsoft.com/office/drawing/2014/main" id="{903C6E6B-23D6-5E40-A4E9-034D97F39208}"/>
                  </a:ext>
                </a:extLst>
              </p:cNvPr>
              <p:cNvSpPr txBox="1"/>
              <p:nvPr/>
            </p:nvSpPr>
            <p:spPr>
              <a:xfrm>
                <a:off x="8582131" y="2585725"/>
                <a:ext cx="881231" cy="4162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932322"/>
                <a:r>
                  <a:rPr lang="ja-JP" altLang="ja-JP" sz="900" b="1">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C</a:t>
                </a:r>
                <a:r>
                  <a:rPr lang="ja-JP" altLang="ja-JP" sz="800" b="1">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o</a:t>
                </a:r>
                <a:r>
                  <a:rPr lang="en-US" altLang="ja-JP" sz="800" b="1"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m</a:t>
                </a:r>
                <a:r>
                  <a:rPr lang="ja-JP" altLang="ja-JP" sz="800" b="1">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pression</a:t>
                </a:r>
                <a:r>
                  <a:rPr lang="ja-JP" altLang="ja-JP" sz="60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（圧迫</a:t>
                </a:r>
                <a:r>
                  <a:rPr lang="ja-JP" altLang="en-US" sz="60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a:t>
                </a:r>
                <a:endParaRPr lang="en-US" altLang="ja-JP" sz="600"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endParaRPr>
              </a:p>
              <a:p>
                <a:pPr algn="ctr" defTabSz="932322"/>
                <a:endParaRPr lang="ja-JP" altLang="en-US" sz="1000" b="1">
                  <a:solidFill>
                    <a:schemeClr val="bg1"/>
                  </a:solidFill>
                </a:endParaRPr>
              </a:p>
            </p:txBody>
          </p:sp>
        </p:grpSp>
        <p:grpSp>
          <p:nvGrpSpPr>
            <p:cNvPr id="18" name="グループ化 17">
              <a:extLst>
                <a:ext uri="{FF2B5EF4-FFF2-40B4-BE49-F238E27FC236}">
                  <a16:creationId xmlns:a16="http://schemas.microsoft.com/office/drawing/2014/main" id="{71880397-583E-E84B-A584-81DE886DBEF1}"/>
                </a:ext>
              </a:extLst>
            </p:cNvPr>
            <p:cNvGrpSpPr/>
            <p:nvPr/>
          </p:nvGrpSpPr>
          <p:grpSpPr>
            <a:xfrm>
              <a:off x="7433361" y="3173044"/>
              <a:ext cx="1010637" cy="416269"/>
              <a:chOff x="8683635" y="2598870"/>
              <a:chExt cx="680784" cy="416269"/>
            </a:xfrm>
          </p:grpSpPr>
          <p:grpSp>
            <p:nvGrpSpPr>
              <p:cNvPr id="23" name="グループ化 22">
                <a:extLst>
                  <a:ext uri="{FF2B5EF4-FFF2-40B4-BE49-F238E27FC236}">
                    <a16:creationId xmlns:a16="http://schemas.microsoft.com/office/drawing/2014/main" id="{FB233854-6E90-004C-90F2-90F986613462}"/>
                  </a:ext>
                </a:extLst>
              </p:cNvPr>
              <p:cNvGrpSpPr/>
              <p:nvPr/>
            </p:nvGrpSpPr>
            <p:grpSpPr>
              <a:xfrm>
                <a:off x="8687623" y="2625889"/>
                <a:ext cx="612792" cy="198022"/>
                <a:chOff x="639287" y="6554814"/>
                <a:chExt cx="1314031" cy="320252"/>
              </a:xfrm>
            </p:grpSpPr>
            <p:sp>
              <p:nvSpPr>
                <p:cNvPr id="25" name="角丸四角形 24">
                  <a:extLst>
                    <a:ext uri="{FF2B5EF4-FFF2-40B4-BE49-F238E27FC236}">
                      <a16:creationId xmlns:a16="http://schemas.microsoft.com/office/drawing/2014/main" id="{7E4B4B81-5C61-B84F-99D7-3F3FF3E03749}"/>
                    </a:ext>
                  </a:extLst>
                </p:cNvPr>
                <p:cNvSpPr/>
                <p:nvPr/>
              </p:nvSpPr>
              <p:spPr>
                <a:xfrm>
                  <a:off x="639287" y="6575930"/>
                  <a:ext cx="1309373" cy="275058"/>
                </a:xfrm>
                <a:prstGeom prst="roundRect">
                  <a:avLst>
                    <a:gd name="adj" fmla="val 50000"/>
                  </a:avLst>
                </a:prstGeom>
                <a:solidFill>
                  <a:schemeClr val="tx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b="0" i="0" u="none" strike="noStrike" cap="none" spc="0" normalizeH="0" baseline="0">
                    <a:ln>
                      <a:noFill/>
                    </a:ln>
                    <a:effectLst/>
                    <a:uFillTx/>
                    <a:latin typeface="+mj-lt"/>
                    <a:ea typeface="+mj-ea"/>
                    <a:cs typeface="+mj-cs"/>
                    <a:sym typeface="Calibri"/>
                  </a:endParaRPr>
                </a:p>
              </p:txBody>
            </p:sp>
            <p:sp>
              <p:nvSpPr>
                <p:cNvPr id="26" name="テキスト ボックス 5">
                  <a:extLst>
                    <a:ext uri="{FF2B5EF4-FFF2-40B4-BE49-F238E27FC236}">
                      <a16:creationId xmlns:a16="http://schemas.microsoft.com/office/drawing/2014/main" id="{E01873F9-F845-2B46-ACA2-11F9744F466A}"/>
                    </a:ext>
                  </a:extLst>
                </p:cNvPr>
                <p:cNvSpPr txBox="1"/>
                <p:nvPr/>
              </p:nvSpPr>
              <p:spPr>
                <a:xfrm>
                  <a:off x="647820" y="6554814"/>
                  <a:ext cx="1305498" cy="32025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sp>
            <p:nvSpPr>
              <p:cNvPr id="24" name="テキスト ボックス 23">
                <a:extLst>
                  <a:ext uri="{FF2B5EF4-FFF2-40B4-BE49-F238E27FC236}">
                    <a16:creationId xmlns:a16="http://schemas.microsoft.com/office/drawing/2014/main" id="{4938B256-49D7-1B4F-A17D-A6709FBF0139}"/>
                  </a:ext>
                </a:extLst>
              </p:cNvPr>
              <p:cNvSpPr txBox="1"/>
              <p:nvPr/>
            </p:nvSpPr>
            <p:spPr>
              <a:xfrm>
                <a:off x="8683635" y="2598870"/>
                <a:ext cx="680784" cy="4162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932322"/>
                <a:r>
                  <a:rPr lang="ja-JP" altLang="ja-JP" sz="900" b="1">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E</a:t>
                </a:r>
                <a:r>
                  <a:rPr lang="ja-JP" altLang="ja-JP" sz="800" b="1">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levation</a:t>
                </a:r>
                <a:r>
                  <a:rPr lang="ja-JP" altLang="en-US" sz="600" b="1">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a:t>
                </a:r>
                <a:r>
                  <a:rPr lang="ja-JP" altLang="ja-JP" sz="60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挙上</a:t>
                </a:r>
                <a:r>
                  <a:rPr lang="ja-JP" altLang="en-US" sz="600">
                    <a:solidFill>
                      <a:schemeClr val="bg1"/>
                    </a:solidFill>
                    <a:latin typeface="Hiragino Sans W4" panose="020B0400000000000000" pitchFamily="34" charset="-128"/>
                    <a:ea typeface="Hiragino Sans W4" panose="020B0400000000000000" pitchFamily="34" charset="-128"/>
                    <a:cs typeface="Arial" panose="020B0604020202020204" pitchFamily="34" charset="0"/>
                  </a:rPr>
                  <a:t>）</a:t>
                </a:r>
                <a:endParaRPr lang="en-US" altLang="ja-JP" sz="600" dirty="0">
                  <a:solidFill>
                    <a:schemeClr val="bg1"/>
                  </a:solidFill>
                  <a:latin typeface="Hiragino Sans W4" panose="020B0400000000000000" pitchFamily="34" charset="-128"/>
                  <a:ea typeface="Hiragino Sans W4" panose="020B0400000000000000" pitchFamily="34" charset="-128"/>
                  <a:cs typeface="Arial" panose="020B0604020202020204" pitchFamily="34" charset="0"/>
                </a:endParaRPr>
              </a:p>
              <a:p>
                <a:pPr algn="ctr" defTabSz="932322"/>
                <a:endParaRPr lang="ja-JP" altLang="en-US" sz="1000" b="1">
                  <a:solidFill>
                    <a:schemeClr val="bg1"/>
                  </a:solidFill>
                </a:endParaRPr>
              </a:p>
            </p:txBody>
          </p:sp>
        </p:grpSp>
        <p:cxnSp>
          <p:nvCxnSpPr>
            <p:cNvPr id="19" name="直線コネクタ 18">
              <a:extLst>
                <a:ext uri="{FF2B5EF4-FFF2-40B4-BE49-F238E27FC236}">
                  <a16:creationId xmlns:a16="http://schemas.microsoft.com/office/drawing/2014/main" id="{00A61F14-A22A-1647-ACC3-5A0C455C2CE4}"/>
                </a:ext>
              </a:extLst>
            </p:cNvPr>
            <p:cNvCxnSpPr>
              <a:cxnSpLocks/>
            </p:cNvCxnSpPr>
            <p:nvPr/>
          </p:nvCxnSpPr>
          <p:spPr>
            <a:xfrm flipH="1">
              <a:off x="7541084" y="2512359"/>
              <a:ext cx="305188" cy="260530"/>
            </a:xfrm>
            <a:prstGeom prst="line">
              <a:avLst/>
            </a:prstGeom>
            <a:noFill/>
            <a:ln w="12700" cap="flat">
              <a:solidFill>
                <a:schemeClr val="bg1">
                  <a:lumMod val="95000"/>
                </a:schemeClr>
              </a:solidFill>
              <a:prstDash val="solid"/>
              <a:miter lim="800000"/>
            </a:ln>
            <a:effectLst/>
            <a:sp3d/>
          </p:spPr>
          <p:style>
            <a:lnRef idx="0">
              <a:scrgbClr r="0" g="0" b="0"/>
            </a:lnRef>
            <a:fillRef idx="0">
              <a:scrgbClr r="0" g="0" b="0"/>
            </a:fillRef>
            <a:effectRef idx="0">
              <a:scrgbClr r="0" g="0" b="0"/>
            </a:effectRef>
            <a:fontRef idx="none"/>
          </p:style>
        </p:cxnSp>
        <p:cxnSp>
          <p:nvCxnSpPr>
            <p:cNvPr id="20" name="直線コネクタ 19">
              <a:extLst>
                <a:ext uri="{FF2B5EF4-FFF2-40B4-BE49-F238E27FC236}">
                  <a16:creationId xmlns:a16="http://schemas.microsoft.com/office/drawing/2014/main" id="{EC016732-E0F6-E844-A555-559624C67143}"/>
                </a:ext>
              </a:extLst>
            </p:cNvPr>
            <p:cNvCxnSpPr>
              <a:cxnSpLocks/>
            </p:cNvCxnSpPr>
            <p:nvPr/>
          </p:nvCxnSpPr>
          <p:spPr>
            <a:xfrm>
              <a:off x="6946707" y="2352314"/>
              <a:ext cx="114235" cy="382801"/>
            </a:xfrm>
            <a:prstGeom prst="line">
              <a:avLst/>
            </a:prstGeom>
            <a:noFill/>
            <a:ln w="12700" cap="flat">
              <a:solidFill>
                <a:schemeClr val="bg1">
                  <a:lumMod val="95000"/>
                </a:schemeClr>
              </a:solidFill>
              <a:prstDash val="solid"/>
              <a:miter lim="800000"/>
            </a:ln>
            <a:effectLst/>
            <a:sp3d/>
          </p:spPr>
          <p:style>
            <a:lnRef idx="0">
              <a:scrgbClr r="0" g="0" b="0"/>
            </a:lnRef>
            <a:fillRef idx="0">
              <a:scrgbClr r="0" g="0" b="0"/>
            </a:fillRef>
            <a:effectRef idx="0">
              <a:scrgbClr r="0" g="0" b="0"/>
            </a:effectRef>
            <a:fontRef idx="none"/>
          </p:style>
        </p:cxnSp>
        <p:cxnSp>
          <p:nvCxnSpPr>
            <p:cNvPr id="21" name="直線コネクタ 20">
              <a:extLst>
                <a:ext uri="{FF2B5EF4-FFF2-40B4-BE49-F238E27FC236}">
                  <a16:creationId xmlns:a16="http://schemas.microsoft.com/office/drawing/2014/main" id="{94F49AD8-E554-7043-9701-2B354037BAD4}"/>
                </a:ext>
              </a:extLst>
            </p:cNvPr>
            <p:cNvCxnSpPr>
              <a:cxnSpLocks/>
            </p:cNvCxnSpPr>
            <p:nvPr/>
          </p:nvCxnSpPr>
          <p:spPr>
            <a:xfrm flipH="1">
              <a:off x="6778659" y="2795071"/>
              <a:ext cx="292946" cy="404992"/>
            </a:xfrm>
            <a:prstGeom prst="line">
              <a:avLst/>
            </a:prstGeom>
            <a:noFill/>
            <a:ln w="12700" cap="flat">
              <a:solidFill>
                <a:schemeClr val="bg1">
                  <a:lumMod val="95000"/>
                </a:schemeClr>
              </a:solidFill>
              <a:prstDash val="solid"/>
              <a:miter lim="800000"/>
            </a:ln>
            <a:effectLst/>
            <a:sp3d/>
          </p:spPr>
          <p:style>
            <a:lnRef idx="0">
              <a:scrgbClr r="0" g="0" b="0"/>
            </a:lnRef>
            <a:fillRef idx="0">
              <a:scrgbClr r="0" g="0" b="0"/>
            </a:fillRef>
            <a:effectRef idx="0">
              <a:scrgbClr r="0" g="0" b="0"/>
            </a:effectRef>
            <a:fontRef idx="none"/>
          </p:style>
        </p:cxnSp>
        <p:cxnSp>
          <p:nvCxnSpPr>
            <p:cNvPr id="22" name="直線コネクタ 21">
              <a:extLst>
                <a:ext uri="{FF2B5EF4-FFF2-40B4-BE49-F238E27FC236}">
                  <a16:creationId xmlns:a16="http://schemas.microsoft.com/office/drawing/2014/main" id="{332F5A7C-E9F9-D84E-8E95-6BAC904FCFFD}"/>
                </a:ext>
              </a:extLst>
            </p:cNvPr>
            <p:cNvCxnSpPr>
              <a:cxnSpLocks/>
            </p:cNvCxnSpPr>
            <p:nvPr/>
          </p:nvCxnSpPr>
          <p:spPr>
            <a:xfrm flipH="1" flipV="1">
              <a:off x="7317374" y="2960189"/>
              <a:ext cx="528704" cy="213221"/>
            </a:xfrm>
            <a:prstGeom prst="line">
              <a:avLst/>
            </a:prstGeom>
            <a:noFill/>
            <a:ln w="12700" cap="flat">
              <a:solidFill>
                <a:schemeClr val="bg1">
                  <a:lumMod val="95000"/>
                </a:schemeClr>
              </a:solidFill>
              <a:prstDash val="solid"/>
              <a:miter lim="800000"/>
            </a:ln>
            <a:effectLst/>
            <a:sp3d/>
          </p:spPr>
          <p:style>
            <a:lnRef idx="0">
              <a:scrgbClr r="0" g="0" b="0"/>
            </a:lnRef>
            <a:fillRef idx="0">
              <a:scrgbClr r="0" g="0" b="0"/>
            </a:fillRef>
            <a:effectRef idx="0">
              <a:scrgbClr r="0" g="0" b="0"/>
            </a:effectRef>
            <a:fontRef idx="none"/>
          </p:style>
        </p:cxnSp>
      </p:grpSp>
      <p:grpSp>
        <p:nvGrpSpPr>
          <p:cNvPr id="39" name="グループ化 38">
            <a:extLst>
              <a:ext uri="{FF2B5EF4-FFF2-40B4-BE49-F238E27FC236}">
                <a16:creationId xmlns:a16="http://schemas.microsoft.com/office/drawing/2014/main" id="{4AC3B92B-B812-7D4A-BBFD-1E987641E5C9}"/>
              </a:ext>
            </a:extLst>
          </p:cNvPr>
          <p:cNvGrpSpPr/>
          <p:nvPr/>
        </p:nvGrpSpPr>
        <p:grpSpPr>
          <a:xfrm>
            <a:off x="3018093" y="8284407"/>
            <a:ext cx="1226354" cy="1211334"/>
            <a:chOff x="4867969" y="697525"/>
            <a:chExt cx="1226354" cy="1211334"/>
          </a:xfrm>
        </p:grpSpPr>
        <p:pic>
          <p:nvPicPr>
            <p:cNvPr id="40" name="図 39">
              <a:extLst>
                <a:ext uri="{FF2B5EF4-FFF2-40B4-BE49-F238E27FC236}">
                  <a16:creationId xmlns:a16="http://schemas.microsoft.com/office/drawing/2014/main" id="{F3F7119C-ED57-D44B-9C7E-E760ED79205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8378" y="1181385"/>
              <a:ext cx="719611" cy="698850"/>
            </a:xfrm>
            <a:prstGeom prst="rect">
              <a:avLst/>
            </a:prstGeom>
          </p:spPr>
        </p:pic>
        <p:grpSp>
          <p:nvGrpSpPr>
            <p:cNvPr id="41" name="グループ化 40">
              <a:extLst>
                <a:ext uri="{FF2B5EF4-FFF2-40B4-BE49-F238E27FC236}">
                  <a16:creationId xmlns:a16="http://schemas.microsoft.com/office/drawing/2014/main" id="{F671B32A-A03F-EE4A-BB0D-5A0B15F8A848}"/>
                </a:ext>
              </a:extLst>
            </p:cNvPr>
            <p:cNvGrpSpPr/>
            <p:nvPr/>
          </p:nvGrpSpPr>
          <p:grpSpPr>
            <a:xfrm>
              <a:off x="4867969" y="697525"/>
              <a:ext cx="1226354" cy="1211334"/>
              <a:chOff x="4379786" y="2333898"/>
              <a:chExt cx="1226354" cy="1211334"/>
            </a:xfrm>
          </p:grpSpPr>
          <p:grpSp>
            <p:nvGrpSpPr>
              <p:cNvPr id="42" name="グループ化 41">
                <a:extLst>
                  <a:ext uri="{FF2B5EF4-FFF2-40B4-BE49-F238E27FC236}">
                    <a16:creationId xmlns:a16="http://schemas.microsoft.com/office/drawing/2014/main" id="{B2CBC9AD-4DAE-AA48-9C64-F55A44BFE599}"/>
                  </a:ext>
                </a:extLst>
              </p:cNvPr>
              <p:cNvGrpSpPr/>
              <p:nvPr/>
            </p:nvGrpSpPr>
            <p:grpSpPr>
              <a:xfrm>
                <a:off x="4379786" y="2333898"/>
                <a:ext cx="1226354" cy="1211334"/>
                <a:chOff x="5386276" y="692830"/>
                <a:chExt cx="1226354" cy="1211334"/>
              </a:xfrm>
            </p:grpSpPr>
            <p:pic>
              <p:nvPicPr>
                <p:cNvPr id="44" name="図 43">
                  <a:extLst>
                    <a:ext uri="{FF2B5EF4-FFF2-40B4-BE49-F238E27FC236}">
                      <a16:creationId xmlns:a16="http://schemas.microsoft.com/office/drawing/2014/main" id="{61BD3EDB-D96E-DA46-9CE5-5C5981CBF1CF}"/>
                    </a:ext>
                  </a:extLst>
                </p:cNvPr>
                <p:cNvPicPr>
                  <a:picLocks noChangeAspect="1"/>
                </p:cNvPicPr>
                <p:nvPr/>
              </p:nvPicPr>
              <p:blipFill rotWithShape="1">
                <a:blip r:embed="rId4"/>
                <a:srcRect l="51808" t="52607" r="-1311" b="26972"/>
                <a:stretch/>
              </p:blipFill>
              <p:spPr>
                <a:xfrm>
                  <a:off x="5386276" y="692830"/>
                  <a:ext cx="1226354" cy="432227"/>
                </a:xfrm>
                <a:prstGeom prst="rect">
                  <a:avLst/>
                </a:prstGeom>
              </p:spPr>
            </p:pic>
            <p:grpSp>
              <p:nvGrpSpPr>
                <p:cNvPr id="45" name="グループ化 44">
                  <a:extLst>
                    <a:ext uri="{FF2B5EF4-FFF2-40B4-BE49-F238E27FC236}">
                      <a16:creationId xmlns:a16="http://schemas.microsoft.com/office/drawing/2014/main" id="{AE8383B4-8EAB-B448-88D6-D35F212DE7EC}"/>
                    </a:ext>
                  </a:extLst>
                </p:cNvPr>
                <p:cNvGrpSpPr/>
                <p:nvPr/>
              </p:nvGrpSpPr>
              <p:grpSpPr>
                <a:xfrm>
                  <a:off x="5595888" y="1132498"/>
                  <a:ext cx="772992" cy="771666"/>
                  <a:chOff x="5045951" y="779641"/>
                  <a:chExt cx="772992" cy="771666"/>
                </a:xfrm>
              </p:grpSpPr>
              <p:grpSp>
                <p:nvGrpSpPr>
                  <p:cNvPr id="46" name="グループ化 45">
                    <a:extLst>
                      <a:ext uri="{FF2B5EF4-FFF2-40B4-BE49-F238E27FC236}">
                        <a16:creationId xmlns:a16="http://schemas.microsoft.com/office/drawing/2014/main" id="{6ACE5D04-5C48-E34B-A34F-6FAEC53CE041}"/>
                      </a:ext>
                    </a:extLst>
                  </p:cNvPr>
                  <p:cNvGrpSpPr/>
                  <p:nvPr/>
                </p:nvGrpSpPr>
                <p:grpSpPr>
                  <a:xfrm>
                    <a:off x="5045951" y="779641"/>
                    <a:ext cx="142792" cy="769323"/>
                    <a:chOff x="5045951" y="779641"/>
                    <a:chExt cx="142792" cy="769323"/>
                  </a:xfrm>
                </p:grpSpPr>
                <p:sp>
                  <p:nvSpPr>
                    <p:cNvPr id="50" name="L 字 49">
                      <a:extLst>
                        <a:ext uri="{FF2B5EF4-FFF2-40B4-BE49-F238E27FC236}">
                          <a16:creationId xmlns:a16="http://schemas.microsoft.com/office/drawing/2014/main" id="{DEB5C25A-D2DD-C141-A18C-80893CF0D0DD}"/>
                        </a:ext>
                      </a:extLst>
                    </p:cNvPr>
                    <p:cNvSpPr/>
                    <p:nvPr/>
                  </p:nvSpPr>
                  <p:spPr>
                    <a:xfrm>
                      <a:off x="5045951" y="14061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sp>
                  <p:nvSpPr>
                    <p:cNvPr id="51" name="L 字 50">
                      <a:extLst>
                        <a:ext uri="{FF2B5EF4-FFF2-40B4-BE49-F238E27FC236}">
                          <a16:creationId xmlns:a16="http://schemas.microsoft.com/office/drawing/2014/main" id="{D9616A1F-B0CC-DE40-A0D6-54FF807B356E}"/>
                        </a:ext>
                      </a:extLst>
                    </p:cNvPr>
                    <p:cNvSpPr/>
                    <p:nvPr/>
                  </p:nvSpPr>
                  <p:spPr>
                    <a:xfrm rot="5400000">
                      <a:off x="5046920" y="7786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grpSp>
              <p:grpSp>
                <p:nvGrpSpPr>
                  <p:cNvPr id="47" name="グループ化 46">
                    <a:extLst>
                      <a:ext uri="{FF2B5EF4-FFF2-40B4-BE49-F238E27FC236}">
                        <a16:creationId xmlns:a16="http://schemas.microsoft.com/office/drawing/2014/main" id="{D678F836-8E6F-4A45-8BBB-E00115109E77}"/>
                      </a:ext>
                    </a:extLst>
                  </p:cNvPr>
                  <p:cNvGrpSpPr/>
                  <p:nvPr/>
                </p:nvGrpSpPr>
                <p:grpSpPr>
                  <a:xfrm flipH="1">
                    <a:off x="5664993" y="781984"/>
                    <a:ext cx="153950" cy="769323"/>
                    <a:chOff x="5045951" y="779641"/>
                    <a:chExt cx="142792" cy="769323"/>
                  </a:xfrm>
                </p:grpSpPr>
                <p:sp>
                  <p:nvSpPr>
                    <p:cNvPr id="48" name="L 字 47">
                      <a:extLst>
                        <a:ext uri="{FF2B5EF4-FFF2-40B4-BE49-F238E27FC236}">
                          <a16:creationId xmlns:a16="http://schemas.microsoft.com/office/drawing/2014/main" id="{18797C9D-6505-B14F-BC34-1780A245E8FD}"/>
                        </a:ext>
                      </a:extLst>
                    </p:cNvPr>
                    <p:cNvSpPr/>
                    <p:nvPr/>
                  </p:nvSpPr>
                  <p:spPr>
                    <a:xfrm>
                      <a:off x="5045951" y="14061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sp>
                  <p:nvSpPr>
                    <p:cNvPr id="49" name="L 字 48">
                      <a:extLst>
                        <a:ext uri="{FF2B5EF4-FFF2-40B4-BE49-F238E27FC236}">
                          <a16:creationId xmlns:a16="http://schemas.microsoft.com/office/drawing/2014/main" id="{B0CA7CC6-977B-154F-A6BA-464826BC77BE}"/>
                        </a:ext>
                      </a:extLst>
                    </p:cNvPr>
                    <p:cNvSpPr/>
                    <p:nvPr/>
                  </p:nvSpPr>
                  <p:spPr>
                    <a:xfrm rot="5400000">
                      <a:off x="5046920" y="7786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grpSp>
            </p:grpSp>
          </p:grpSp>
          <p:sp>
            <p:nvSpPr>
              <p:cNvPr id="43" name="テキスト ボックス 42">
                <a:extLst>
                  <a:ext uri="{FF2B5EF4-FFF2-40B4-BE49-F238E27FC236}">
                    <a16:creationId xmlns:a16="http://schemas.microsoft.com/office/drawing/2014/main" id="{5C82639E-E6F7-0848-B8D0-C543F111D161}"/>
                  </a:ext>
                </a:extLst>
              </p:cNvPr>
              <p:cNvSpPr txBox="1"/>
              <p:nvPr/>
            </p:nvSpPr>
            <p:spPr>
              <a:xfrm>
                <a:off x="4603482" y="2380148"/>
                <a:ext cx="930589" cy="33855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ja-JP" altLang="en-US" sz="800">
                    <a:solidFill>
                      <a:schemeClr val="tx1"/>
                    </a:solidFill>
                    <a:latin typeface="Hiragino Sans W4" panose="020B0400000000000000" pitchFamily="34" charset="-128"/>
                    <a:ea typeface="Hiragino Sans W4" panose="020B0400000000000000" pitchFamily="34" charset="-128"/>
                  </a:rPr>
                  <a:t>アイスパック</a:t>
                </a:r>
                <a:endParaRPr lang="en-US" altLang="ja-JP" sz="800" dirty="0">
                  <a:solidFill>
                    <a:schemeClr val="tx1"/>
                  </a:solidFill>
                  <a:latin typeface="Hiragino Sans W4" panose="020B0400000000000000" pitchFamily="34" charset="-128"/>
                  <a:ea typeface="Hiragino Sans W4" panose="020B0400000000000000" pitchFamily="34" charset="-128"/>
                </a:endParaRPr>
              </a:p>
              <a:p>
                <a:pPr algn="ctr"/>
                <a:r>
                  <a:rPr lang="ja-JP" altLang="en-US" sz="800">
                    <a:solidFill>
                      <a:schemeClr val="tx1"/>
                    </a:solidFill>
                    <a:latin typeface="Hiragino Sans W4" panose="020B0400000000000000" pitchFamily="34" charset="-128"/>
                    <a:ea typeface="Hiragino Sans W4" panose="020B0400000000000000" pitchFamily="34" charset="-128"/>
                  </a:rPr>
                  <a:t>の作り方</a:t>
                </a:r>
              </a:p>
            </p:txBody>
          </p:sp>
        </p:grpSp>
      </p:grpSp>
      <p:grpSp>
        <p:nvGrpSpPr>
          <p:cNvPr id="52" name="グループ化 51">
            <a:extLst>
              <a:ext uri="{FF2B5EF4-FFF2-40B4-BE49-F238E27FC236}">
                <a16:creationId xmlns:a16="http://schemas.microsoft.com/office/drawing/2014/main" id="{74320D5E-46E5-344C-811B-ADAD1776B850}"/>
              </a:ext>
            </a:extLst>
          </p:cNvPr>
          <p:cNvGrpSpPr/>
          <p:nvPr/>
        </p:nvGrpSpPr>
        <p:grpSpPr>
          <a:xfrm>
            <a:off x="4676708" y="8281295"/>
            <a:ext cx="1229728" cy="1212103"/>
            <a:chOff x="4229400" y="234327"/>
            <a:chExt cx="1229728" cy="1212103"/>
          </a:xfrm>
        </p:grpSpPr>
        <p:pic>
          <p:nvPicPr>
            <p:cNvPr id="53" name="図 52">
              <a:extLst>
                <a:ext uri="{FF2B5EF4-FFF2-40B4-BE49-F238E27FC236}">
                  <a16:creationId xmlns:a16="http://schemas.microsoft.com/office/drawing/2014/main" id="{7659DB68-F32E-AF49-8AEC-8AC447F21EF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07413" y="706769"/>
              <a:ext cx="698850" cy="698850"/>
            </a:xfrm>
            <a:prstGeom prst="rect">
              <a:avLst/>
            </a:prstGeom>
          </p:spPr>
        </p:pic>
        <p:grpSp>
          <p:nvGrpSpPr>
            <p:cNvPr id="54" name="グループ化 53">
              <a:extLst>
                <a:ext uri="{FF2B5EF4-FFF2-40B4-BE49-F238E27FC236}">
                  <a16:creationId xmlns:a16="http://schemas.microsoft.com/office/drawing/2014/main" id="{49C65E9B-BCBD-1449-AE7B-B484657BBB03}"/>
                </a:ext>
              </a:extLst>
            </p:cNvPr>
            <p:cNvGrpSpPr/>
            <p:nvPr/>
          </p:nvGrpSpPr>
          <p:grpSpPr>
            <a:xfrm>
              <a:off x="4229400" y="234327"/>
              <a:ext cx="1229728" cy="1212103"/>
              <a:chOff x="5363339" y="692061"/>
              <a:chExt cx="1229728" cy="1212103"/>
            </a:xfrm>
          </p:grpSpPr>
          <p:pic>
            <p:nvPicPr>
              <p:cNvPr id="55" name="図 54">
                <a:extLst>
                  <a:ext uri="{FF2B5EF4-FFF2-40B4-BE49-F238E27FC236}">
                    <a16:creationId xmlns:a16="http://schemas.microsoft.com/office/drawing/2014/main" id="{69BF98EE-D407-D749-B13A-D29647768469}"/>
                  </a:ext>
                </a:extLst>
              </p:cNvPr>
              <p:cNvPicPr>
                <a:picLocks noChangeAspect="1"/>
              </p:cNvPicPr>
              <p:nvPr/>
            </p:nvPicPr>
            <p:blipFill rotWithShape="1">
              <a:blip r:embed="rId6"/>
              <a:srcRect l="52122" t="52035" r="-1625" b="25899"/>
              <a:stretch/>
            </p:blipFill>
            <p:spPr>
              <a:xfrm>
                <a:off x="5363339" y="692061"/>
                <a:ext cx="1229728" cy="453494"/>
              </a:xfrm>
              <a:prstGeom prst="rect">
                <a:avLst/>
              </a:prstGeom>
            </p:spPr>
          </p:pic>
          <p:grpSp>
            <p:nvGrpSpPr>
              <p:cNvPr id="56" name="グループ化 55">
                <a:extLst>
                  <a:ext uri="{FF2B5EF4-FFF2-40B4-BE49-F238E27FC236}">
                    <a16:creationId xmlns:a16="http://schemas.microsoft.com/office/drawing/2014/main" id="{FD3FC2E0-1FE2-2A49-B486-FE6AEDF78E8B}"/>
                  </a:ext>
                </a:extLst>
              </p:cNvPr>
              <p:cNvGrpSpPr/>
              <p:nvPr/>
            </p:nvGrpSpPr>
            <p:grpSpPr>
              <a:xfrm>
                <a:off x="5595888" y="1132498"/>
                <a:ext cx="772992" cy="771666"/>
                <a:chOff x="5045951" y="779641"/>
                <a:chExt cx="772992" cy="771666"/>
              </a:xfrm>
            </p:grpSpPr>
            <p:grpSp>
              <p:nvGrpSpPr>
                <p:cNvPr id="57" name="グループ化 56">
                  <a:extLst>
                    <a:ext uri="{FF2B5EF4-FFF2-40B4-BE49-F238E27FC236}">
                      <a16:creationId xmlns:a16="http://schemas.microsoft.com/office/drawing/2014/main" id="{3BD5D3C4-792F-544E-A765-E15C26ADBB68}"/>
                    </a:ext>
                  </a:extLst>
                </p:cNvPr>
                <p:cNvGrpSpPr/>
                <p:nvPr/>
              </p:nvGrpSpPr>
              <p:grpSpPr>
                <a:xfrm>
                  <a:off x="5045951" y="779641"/>
                  <a:ext cx="142792" cy="769323"/>
                  <a:chOff x="5045951" y="779641"/>
                  <a:chExt cx="142792" cy="769323"/>
                </a:xfrm>
              </p:grpSpPr>
              <p:sp>
                <p:nvSpPr>
                  <p:cNvPr id="61" name="L 字 60">
                    <a:extLst>
                      <a:ext uri="{FF2B5EF4-FFF2-40B4-BE49-F238E27FC236}">
                        <a16:creationId xmlns:a16="http://schemas.microsoft.com/office/drawing/2014/main" id="{3FA067A0-E1FD-2149-BDCD-EED75BBBCDFB}"/>
                      </a:ext>
                    </a:extLst>
                  </p:cNvPr>
                  <p:cNvSpPr/>
                  <p:nvPr/>
                </p:nvSpPr>
                <p:spPr>
                  <a:xfrm>
                    <a:off x="5045951" y="14061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sp>
                <p:nvSpPr>
                  <p:cNvPr id="62" name="L 字 61">
                    <a:extLst>
                      <a:ext uri="{FF2B5EF4-FFF2-40B4-BE49-F238E27FC236}">
                        <a16:creationId xmlns:a16="http://schemas.microsoft.com/office/drawing/2014/main" id="{82C57FBF-6A5C-3E4E-B559-0C092464683B}"/>
                      </a:ext>
                    </a:extLst>
                  </p:cNvPr>
                  <p:cNvSpPr/>
                  <p:nvPr/>
                </p:nvSpPr>
                <p:spPr>
                  <a:xfrm rot="5400000">
                    <a:off x="5046920" y="7786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grpSp>
            <p:grpSp>
              <p:nvGrpSpPr>
                <p:cNvPr id="58" name="グループ化 57">
                  <a:extLst>
                    <a:ext uri="{FF2B5EF4-FFF2-40B4-BE49-F238E27FC236}">
                      <a16:creationId xmlns:a16="http://schemas.microsoft.com/office/drawing/2014/main" id="{2F22C84F-95A8-5F46-9AB9-72C39A32B32F}"/>
                    </a:ext>
                  </a:extLst>
                </p:cNvPr>
                <p:cNvGrpSpPr/>
                <p:nvPr/>
              </p:nvGrpSpPr>
              <p:grpSpPr>
                <a:xfrm flipH="1">
                  <a:off x="5664993" y="781984"/>
                  <a:ext cx="153950" cy="769323"/>
                  <a:chOff x="5045951" y="779641"/>
                  <a:chExt cx="142792" cy="769323"/>
                </a:xfrm>
              </p:grpSpPr>
              <p:sp>
                <p:nvSpPr>
                  <p:cNvPr id="59" name="L 字 58">
                    <a:extLst>
                      <a:ext uri="{FF2B5EF4-FFF2-40B4-BE49-F238E27FC236}">
                        <a16:creationId xmlns:a16="http://schemas.microsoft.com/office/drawing/2014/main" id="{203E404D-0CBA-8C40-969A-DDA52CA68DCF}"/>
                      </a:ext>
                    </a:extLst>
                  </p:cNvPr>
                  <p:cNvSpPr/>
                  <p:nvPr/>
                </p:nvSpPr>
                <p:spPr>
                  <a:xfrm>
                    <a:off x="5045951" y="14061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sp>
                <p:nvSpPr>
                  <p:cNvPr id="60" name="L 字 59">
                    <a:extLst>
                      <a:ext uri="{FF2B5EF4-FFF2-40B4-BE49-F238E27FC236}">
                        <a16:creationId xmlns:a16="http://schemas.microsoft.com/office/drawing/2014/main" id="{93AC4235-4D85-8C45-B1EA-7139F9D10230}"/>
                      </a:ext>
                    </a:extLst>
                  </p:cNvPr>
                  <p:cNvSpPr/>
                  <p:nvPr/>
                </p:nvSpPr>
                <p:spPr>
                  <a:xfrm rot="5400000">
                    <a:off x="5046920" y="778672"/>
                    <a:ext cx="140853" cy="142792"/>
                  </a:xfrm>
                  <a:prstGeom prst="corner">
                    <a:avLst>
                      <a:gd name="adj1" fmla="val 20440"/>
                      <a:gd name="adj2" fmla="val 19096"/>
                    </a:avLst>
                  </a:prstGeom>
                  <a:solidFill>
                    <a:srgbClr val="7030A0"/>
                  </a:solidFill>
                  <a:ln w="12700" cap="flat">
                    <a:solidFill>
                      <a:srgbClr val="7030A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j-lt"/>
                      <a:ea typeface="+mj-ea"/>
                      <a:cs typeface="+mj-cs"/>
                      <a:sym typeface="Calibri"/>
                    </a:endParaRPr>
                  </a:p>
                </p:txBody>
              </p:sp>
            </p:grpSp>
          </p:grpSp>
        </p:grpSp>
      </p:grpSp>
      <p:pic>
        <p:nvPicPr>
          <p:cNvPr id="63" name="図 62">
            <a:extLst>
              <a:ext uri="{FF2B5EF4-FFF2-40B4-BE49-F238E27FC236}">
                <a16:creationId xmlns:a16="http://schemas.microsoft.com/office/drawing/2014/main" id="{22641B52-EF2D-E141-B447-FDF04D48DFE7}"/>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95" r="22553"/>
          <a:stretch/>
        </p:blipFill>
        <p:spPr>
          <a:xfrm>
            <a:off x="3955022" y="3075109"/>
            <a:ext cx="694066" cy="1681006"/>
          </a:xfrm>
          <a:prstGeom prst="rect">
            <a:avLst/>
          </a:prstGeom>
        </p:spPr>
      </p:pic>
      <p:pic>
        <p:nvPicPr>
          <p:cNvPr id="64" name="図 63">
            <a:extLst>
              <a:ext uri="{FF2B5EF4-FFF2-40B4-BE49-F238E27FC236}">
                <a16:creationId xmlns:a16="http://schemas.microsoft.com/office/drawing/2014/main" id="{E14F79B7-8ED4-0540-AD6A-A874781989A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80831" y="3122466"/>
            <a:ext cx="1225605" cy="1634140"/>
          </a:xfrm>
          <a:prstGeom prst="rect">
            <a:avLst/>
          </a:prstGeom>
        </p:spPr>
      </p:pic>
      <p:grpSp>
        <p:nvGrpSpPr>
          <p:cNvPr id="65" name="グループ化 64">
            <a:extLst>
              <a:ext uri="{FF2B5EF4-FFF2-40B4-BE49-F238E27FC236}">
                <a16:creationId xmlns:a16="http://schemas.microsoft.com/office/drawing/2014/main" id="{8F40E429-C783-1847-9C12-6AEA09433F15}"/>
              </a:ext>
            </a:extLst>
          </p:cNvPr>
          <p:cNvGrpSpPr/>
          <p:nvPr/>
        </p:nvGrpSpPr>
        <p:grpSpPr>
          <a:xfrm>
            <a:off x="4166662" y="2685686"/>
            <a:ext cx="1134229" cy="276999"/>
            <a:chOff x="626980" y="6561062"/>
            <a:chExt cx="1321682" cy="320252"/>
          </a:xfrm>
        </p:grpSpPr>
        <p:sp>
          <p:nvSpPr>
            <p:cNvPr id="66" name="角丸四角形 24">
              <a:extLst>
                <a:ext uri="{FF2B5EF4-FFF2-40B4-BE49-F238E27FC236}">
                  <a16:creationId xmlns:a16="http://schemas.microsoft.com/office/drawing/2014/main" id="{EA73EDAB-7FE8-4F4A-A9E5-45BF7B45D821}"/>
                </a:ext>
              </a:extLst>
            </p:cNvPr>
            <p:cNvSpPr/>
            <p:nvPr/>
          </p:nvSpPr>
          <p:spPr>
            <a:xfrm>
              <a:off x="698045" y="6575933"/>
              <a:ext cx="1250617" cy="277000"/>
            </a:xfrm>
            <a:prstGeom prst="roundRect">
              <a:avLst>
                <a:gd name="adj" fmla="val 50000"/>
              </a:avLst>
            </a:prstGeom>
            <a:solidFill>
              <a:srgbClr val="7030A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effectLst/>
                <a:uFillTx/>
                <a:latin typeface="+mj-lt"/>
                <a:ea typeface="+mj-ea"/>
                <a:cs typeface="+mj-cs"/>
                <a:sym typeface="Calibri"/>
              </a:endParaRPr>
            </a:p>
          </p:txBody>
        </p:sp>
        <p:sp>
          <p:nvSpPr>
            <p:cNvPr id="67" name="テキスト ボックス 5">
              <a:extLst>
                <a:ext uri="{FF2B5EF4-FFF2-40B4-BE49-F238E27FC236}">
                  <a16:creationId xmlns:a16="http://schemas.microsoft.com/office/drawing/2014/main" id="{CE572332-2232-A840-B9AA-7F78BF917C20}"/>
                </a:ext>
              </a:extLst>
            </p:cNvPr>
            <p:cNvSpPr txBox="1"/>
            <p:nvPr/>
          </p:nvSpPr>
          <p:spPr>
            <a:xfrm>
              <a:off x="626980" y="6561062"/>
              <a:ext cx="1305498" cy="32025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r>
                <a:rPr lang="ja-JP" altLang="en-US" sz="1200" dirty="0">
                  <a:solidFill>
                    <a:schemeClr val="bg1"/>
                  </a:solidFill>
                  <a:latin typeface="Hiragino Sans W4" panose="020B0400000000000000" pitchFamily="34" charset="-128"/>
                  <a:ea typeface="Hiragino Sans W4" panose="020B0400000000000000" pitchFamily="34" charset="-128"/>
                </a:rPr>
                <a:t>右脚後面</a:t>
              </a: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grpSp>
        <p:nvGrpSpPr>
          <p:cNvPr id="68" name="グループ化 67">
            <a:extLst>
              <a:ext uri="{FF2B5EF4-FFF2-40B4-BE49-F238E27FC236}">
                <a16:creationId xmlns:a16="http://schemas.microsoft.com/office/drawing/2014/main" id="{5E3621A3-6CF8-8A41-A388-D7B9BD41FCF6}"/>
              </a:ext>
            </a:extLst>
          </p:cNvPr>
          <p:cNvGrpSpPr/>
          <p:nvPr/>
        </p:nvGrpSpPr>
        <p:grpSpPr>
          <a:xfrm>
            <a:off x="408189" y="3065474"/>
            <a:ext cx="2202581" cy="1541239"/>
            <a:chOff x="247939" y="3516424"/>
            <a:chExt cx="2202581" cy="1541239"/>
          </a:xfrm>
        </p:grpSpPr>
        <p:pic>
          <p:nvPicPr>
            <p:cNvPr id="69" name="図 68" descr="ミラー が含まれている画像&#10;&#10;自動的に生成された説明">
              <a:extLst>
                <a:ext uri="{FF2B5EF4-FFF2-40B4-BE49-F238E27FC236}">
                  <a16:creationId xmlns:a16="http://schemas.microsoft.com/office/drawing/2014/main" id="{F757C997-C21C-A74B-B900-DBE9FBE653B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7939" y="3516424"/>
              <a:ext cx="1155929" cy="1541239"/>
            </a:xfrm>
            <a:prstGeom prst="rect">
              <a:avLst/>
            </a:prstGeom>
          </p:spPr>
        </p:pic>
        <p:sp>
          <p:nvSpPr>
            <p:cNvPr id="70" name="テキスト ボックス 69">
              <a:extLst>
                <a:ext uri="{FF2B5EF4-FFF2-40B4-BE49-F238E27FC236}">
                  <a16:creationId xmlns:a16="http://schemas.microsoft.com/office/drawing/2014/main" id="{7B7AC107-0D79-5549-AA8D-27F93BB620C4}"/>
                </a:ext>
              </a:extLst>
            </p:cNvPr>
            <p:cNvSpPr txBox="1"/>
            <p:nvPr/>
          </p:nvSpPr>
          <p:spPr>
            <a:xfrm>
              <a:off x="1271004" y="3592755"/>
              <a:ext cx="1179516" cy="2539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骨盤</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p:txBody>
        </p:sp>
        <p:sp>
          <p:nvSpPr>
            <p:cNvPr id="71" name="テキスト ボックス 70">
              <a:extLst>
                <a:ext uri="{FF2B5EF4-FFF2-40B4-BE49-F238E27FC236}">
                  <a16:creationId xmlns:a16="http://schemas.microsoft.com/office/drawing/2014/main" id="{004904CF-CFD3-5E49-A73D-5430FA7595B0}"/>
                </a:ext>
              </a:extLst>
            </p:cNvPr>
            <p:cNvSpPr txBox="1"/>
            <p:nvPr/>
          </p:nvSpPr>
          <p:spPr>
            <a:xfrm>
              <a:off x="1259732" y="4076625"/>
              <a:ext cx="1179516" cy="2539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rPr>
                <a:t>大腿骨</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p:txBody>
        </p:sp>
        <p:sp>
          <p:nvSpPr>
            <p:cNvPr id="72" name="テキスト ボックス 71">
              <a:extLst>
                <a:ext uri="{FF2B5EF4-FFF2-40B4-BE49-F238E27FC236}">
                  <a16:creationId xmlns:a16="http://schemas.microsoft.com/office/drawing/2014/main" id="{679578B7-C882-9141-BC2C-65AC1C770CAD}"/>
                </a:ext>
              </a:extLst>
            </p:cNvPr>
            <p:cNvSpPr txBox="1"/>
            <p:nvPr/>
          </p:nvSpPr>
          <p:spPr>
            <a:xfrm>
              <a:off x="1254831" y="4477400"/>
              <a:ext cx="1179516" cy="2539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膝蓋骨</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p:txBody>
        </p:sp>
        <p:sp>
          <p:nvSpPr>
            <p:cNvPr id="73" name="テキスト ボックス 72">
              <a:extLst>
                <a:ext uri="{FF2B5EF4-FFF2-40B4-BE49-F238E27FC236}">
                  <a16:creationId xmlns:a16="http://schemas.microsoft.com/office/drawing/2014/main" id="{D469A914-2F58-F648-92BB-B8A0D4BF48DE}"/>
                </a:ext>
              </a:extLst>
            </p:cNvPr>
            <p:cNvSpPr txBox="1"/>
            <p:nvPr/>
          </p:nvSpPr>
          <p:spPr>
            <a:xfrm>
              <a:off x="1252840" y="4777886"/>
              <a:ext cx="1179516" cy="2539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rPr>
                <a:t>脛骨</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p:txBody>
        </p:sp>
        <p:cxnSp>
          <p:nvCxnSpPr>
            <p:cNvPr id="74" name="直線コネクタ 73">
              <a:extLst>
                <a:ext uri="{FF2B5EF4-FFF2-40B4-BE49-F238E27FC236}">
                  <a16:creationId xmlns:a16="http://schemas.microsoft.com/office/drawing/2014/main" id="{72BB0B19-BB91-4444-92BA-C0BC1D4F4AE7}"/>
                </a:ext>
              </a:extLst>
            </p:cNvPr>
            <p:cNvCxnSpPr>
              <a:cxnSpLocks/>
            </p:cNvCxnSpPr>
            <p:nvPr/>
          </p:nvCxnSpPr>
          <p:spPr>
            <a:xfrm flipH="1">
              <a:off x="895329" y="4616439"/>
              <a:ext cx="331503" cy="126209"/>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cxnSp>
          <p:nvCxnSpPr>
            <p:cNvPr id="75" name="直線コネクタ 74">
              <a:extLst>
                <a:ext uri="{FF2B5EF4-FFF2-40B4-BE49-F238E27FC236}">
                  <a16:creationId xmlns:a16="http://schemas.microsoft.com/office/drawing/2014/main" id="{4BBA311F-56A3-3343-BF6B-22B90C2CB63C}"/>
                </a:ext>
              </a:extLst>
            </p:cNvPr>
            <p:cNvCxnSpPr>
              <a:cxnSpLocks/>
            </p:cNvCxnSpPr>
            <p:nvPr/>
          </p:nvCxnSpPr>
          <p:spPr>
            <a:xfrm flipH="1">
              <a:off x="889887" y="4904201"/>
              <a:ext cx="302473" cy="40209"/>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cxnSp>
          <p:nvCxnSpPr>
            <p:cNvPr id="76" name="直線コネクタ 75">
              <a:extLst>
                <a:ext uri="{FF2B5EF4-FFF2-40B4-BE49-F238E27FC236}">
                  <a16:creationId xmlns:a16="http://schemas.microsoft.com/office/drawing/2014/main" id="{7192DC51-B0BE-BB4D-9606-D62FE499BB10}"/>
                </a:ext>
              </a:extLst>
            </p:cNvPr>
            <p:cNvCxnSpPr>
              <a:cxnSpLocks/>
            </p:cNvCxnSpPr>
            <p:nvPr/>
          </p:nvCxnSpPr>
          <p:spPr>
            <a:xfrm flipH="1">
              <a:off x="795413" y="4217335"/>
              <a:ext cx="438255" cy="129404"/>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cxnSp>
          <p:nvCxnSpPr>
            <p:cNvPr id="77" name="直線コネクタ 76">
              <a:extLst>
                <a:ext uri="{FF2B5EF4-FFF2-40B4-BE49-F238E27FC236}">
                  <a16:creationId xmlns:a16="http://schemas.microsoft.com/office/drawing/2014/main" id="{AAAB0B11-F8C8-CB46-8F40-3538AED510D8}"/>
                </a:ext>
              </a:extLst>
            </p:cNvPr>
            <p:cNvCxnSpPr>
              <a:cxnSpLocks/>
            </p:cNvCxnSpPr>
            <p:nvPr/>
          </p:nvCxnSpPr>
          <p:spPr>
            <a:xfrm flipV="1">
              <a:off x="861029" y="3704961"/>
              <a:ext cx="372639" cy="117611"/>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grpSp>
      <p:sp>
        <p:nvSpPr>
          <p:cNvPr id="78" name="テキスト ボックス 77">
            <a:extLst>
              <a:ext uri="{FF2B5EF4-FFF2-40B4-BE49-F238E27FC236}">
                <a16:creationId xmlns:a16="http://schemas.microsoft.com/office/drawing/2014/main" id="{43E12022-F3C3-1A4B-A403-0A87023F62F1}"/>
              </a:ext>
            </a:extLst>
          </p:cNvPr>
          <p:cNvSpPr txBox="1"/>
          <p:nvPr/>
        </p:nvSpPr>
        <p:spPr>
          <a:xfrm>
            <a:off x="5592945" y="3072163"/>
            <a:ext cx="1179516" cy="2539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rPr>
              <a:t>大殿筋</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p:txBody>
      </p:sp>
      <p:sp>
        <p:nvSpPr>
          <p:cNvPr id="79" name="テキスト ボックス 78">
            <a:extLst>
              <a:ext uri="{FF2B5EF4-FFF2-40B4-BE49-F238E27FC236}">
                <a16:creationId xmlns:a16="http://schemas.microsoft.com/office/drawing/2014/main" id="{A0979674-21CE-4E4F-9258-B83D2CF7A415}"/>
              </a:ext>
            </a:extLst>
          </p:cNvPr>
          <p:cNvSpPr txBox="1"/>
          <p:nvPr/>
        </p:nvSpPr>
        <p:spPr>
          <a:xfrm>
            <a:off x="5482909" y="3687980"/>
            <a:ext cx="1179516" cy="73866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ハムストリングス</a:t>
            </a:r>
            <a:endParaRPr lang="en-US" altLang="ja-JP" sz="1050" dirty="0">
              <a:latin typeface="Hiragino Sans W4" panose="020B0400000000000000" pitchFamily="34" charset="-128"/>
              <a:ea typeface="Hiragino Sans W4" panose="020B0400000000000000" pitchFamily="34" charset="-128"/>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rPr>
              <a:t>・大腿二頭筋</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rPr>
              <a:t>・半腱様筋</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・半膜様筋</a:t>
            </a:r>
            <a:endParaRPr kumimoji="0" lang="en-US" altLang="ja-JP" sz="1050" b="0" i="0" u="none" strike="noStrike" cap="none" spc="0" normalizeH="0" baseline="0" dirty="0">
              <a:ln>
                <a:noFill/>
              </a:ln>
              <a:solidFill>
                <a:srgbClr val="000000"/>
              </a:solidFill>
              <a:effectLst/>
              <a:uFillTx/>
              <a:latin typeface="Hiragino Sans W4" panose="020B0400000000000000" pitchFamily="34" charset="-128"/>
              <a:ea typeface="Hiragino Sans W4" panose="020B0400000000000000" pitchFamily="34" charset="-128"/>
              <a:sym typeface="Calibri"/>
            </a:endParaRPr>
          </a:p>
        </p:txBody>
      </p:sp>
      <p:cxnSp>
        <p:nvCxnSpPr>
          <p:cNvPr id="80" name="直線コネクタ 79">
            <a:extLst>
              <a:ext uri="{FF2B5EF4-FFF2-40B4-BE49-F238E27FC236}">
                <a16:creationId xmlns:a16="http://schemas.microsoft.com/office/drawing/2014/main" id="{BD4C0116-8EA0-234F-B2EE-00BC01932DAB}"/>
              </a:ext>
            </a:extLst>
          </p:cNvPr>
          <p:cNvCxnSpPr>
            <a:cxnSpLocks/>
          </p:cNvCxnSpPr>
          <p:nvPr/>
        </p:nvCxnSpPr>
        <p:spPr>
          <a:xfrm flipH="1">
            <a:off x="5253776" y="3215059"/>
            <a:ext cx="338339" cy="208623"/>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cxnSp>
        <p:nvCxnSpPr>
          <p:cNvPr id="81" name="直線コネクタ 80">
            <a:extLst>
              <a:ext uri="{FF2B5EF4-FFF2-40B4-BE49-F238E27FC236}">
                <a16:creationId xmlns:a16="http://schemas.microsoft.com/office/drawing/2014/main" id="{9DF324B7-2BAF-8344-9D5E-F762DEBC46A6}"/>
              </a:ext>
            </a:extLst>
          </p:cNvPr>
          <p:cNvCxnSpPr>
            <a:cxnSpLocks/>
          </p:cNvCxnSpPr>
          <p:nvPr/>
        </p:nvCxnSpPr>
        <p:spPr>
          <a:xfrm flipH="1">
            <a:off x="5253776" y="3952999"/>
            <a:ext cx="229133" cy="150964"/>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grpSp>
        <p:nvGrpSpPr>
          <p:cNvPr id="82" name="グループ化 81">
            <a:extLst>
              <a:ext uri="{FF2B5EF4-FFF2-40B4-BE49-F238E27FC236}">
                <a16:creationId xmlns:a16="http://schemas.microsoft.com/office/drawing/2014/main" id="{CC048CF3-9862-9440-B675-B449A750E0C1}"/>
              </a:ext>
            </a:extLst>
          </p:cNvPr>
          <p:cNvGrpSpPr/>
          <p:nvPr/>
        </p:nvGrpSpPr>
        <p:grpSpPr>
          <a:xfrm>
            <a:off x="1938220" y="3037614"/>
            <a:ext cx="1923536" cy="1632448"/>
            <a:chOff x="1994609" y="3428217"/>
            <a:chExt cx="2061112" cy="1729016"/>
          </a:xfrm>
        </p:grpSpPr>
        <p:pic>
          <p:nvPicPr>
            <p:cNvPr id="83" name="図 82">
              <a:extLst>
                <a:ext uri="{FF2B5EF4-FFF2-40B4-BE49-F238E27FC236}">
                  <a16:creationId xmlns:a16="http://schemas.microsoft.com/office/drawing/2014/main" id="{F2E412E3-E529-1E44-B37F-9880A8ADDF5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94609" y="3428217"/>
              <a:ext cx="1296762" cy="1729016"/>
            </a:xfrm>
            <a:prstGeom prst="rect">
              <a:avLst/>
            </a:prstGeom>
          </p:spPr>
        </p:pic>
        <p:sp>
          <p:nvSpPr>
            <p:cNvPr id="84" name="テキスト ボックス 83">
              <a:extLst>
                <a:ext uri="{FF2B5EF4-FFF2-40B4-BE49-F238E27FC236}">
                  <a16:creationId xmlns:a16="http://schemas.microsoft.com/office/drawing/2014/main" id="{E1A66265-73C2-9141-B072-7AFD54E8CC0E}"/>
                </a:ext>
              </a:extLst>
            </p:cNvPr>
            <p:cNvSpPr txBox="1"/>
            <p:nvPr/>
          </p:nvSpPr>
          <p:spPr>
            <a:xfrm>
              <a:off x="2876205" y="4163711"/>
              <a:ext cx="1179516" cy="90024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大腿四頭筋</a:t>
              </a:r>
              <a:endParaRPr lang="en-US" altLang="ja-JP" sz="1050" dirty="0">
                <a:latin typeface="Hiragino Sans W4" panose="020B0400000000000000" pitchFamily="34" charset="-128"/>
                <a:ea typeface="Hiragino Sans W4" panose="020B0400000000000000" pitchFamily="34"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・内側広筋</a:t>
              </a:r>
              <a:endParaRPr lang="en-US" altLang="ja-JP" sz="1050" dirty="0">
                <a:latin typeface="Hiragino Sans W4" panose="020B0400000000000000" pitchFamily="34" charset="-128"/>
                <a:ea typeface="Hiragino Sans W4" panose="020B0400000000000000" pitchFamily="34"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・外側広筋</a:t>
              </a:r>
              <a:endParaRPr lang="en-US" altLang="ja-JP" sz="1050" dirty="0">
                <a:latin typeface="Hiragino Sans W4" panose="020B0400000000000000" pitchFamily="34" charset="-128"/>
                <a:ea typeface="Hiragino Sans W4" panose="020B0400000000000000" pitchFamily="34"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・大腿直筋</a:t>
              </a:r>
              <a:endParaRPr lang="en-US" altLang="ja-JP" sz="1050" dirty="0">
                <a:latin typeface="Hiragino Sans W4" panose="020B0400000000000000" pitchFamily="34" charset="-128"/>
                <a:ea typeface="Hiragino Sans W4" panose="020B0400000000000000" pitchFamily="34"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sz="1050" dirty="0">
                  <a:latin typeface="Hiragino Sans W4" panose="020B0400000000000000" pitchFamily="34" charset="-128"/>
                  <a:ea typeface="Hiragino Sans W4" panose="020B0400000000000000" pitchFamily="34" charset="-128"/>
                </a:rPr>
                <a:t>・中間広筋</a:t>
              </a:r>
              <a:endParaRPr lang="en-US" altLang="ja-JP" sz="1050" dirty="0">
                <a:latin typeface="Hiragino Sans W4" panose="020B0400000000000000" pitchFamily="34" charset="-128"/>
                <a:ea typeface="Hiragino Sans W4" panose="020B0400000000000000" pitchFamily="34" charset="-128"/>
              </a:endParaRPr>
            </a:p>
          </p:txBody>
        </p:sp>
        <p:cxnSp>
          <p:nvCxnSpPr>
            <p:cNvPr id="85" name="直線コネクタ 84">
              <a:extLst>
                <a:ext uri="{FF2B5EF4-FFF2-40B4-BE49-F238E27FC236}">
                  <a16:creationId xmlns:a16="http://schemas.microsoft.com/office/drawing/2014/main" id="{3679A930-19C1-974D-8054-D500035AAA10}"/>
                </a:ext>
              </a:extLst>
            </p:cNvPr>
            <p:cNvCxnSpPr>
              <a:cxnSpLocks/>
            </p:cNvCxnSpPr>
            <p:nvPr/>
          </p:nvCxnSpPr>
          <p:spPr>
            <a:xfrm flipH="1" flipV="1">
              <a:off x="2553179" y="4296988"/>
              <a:ext cx="322450" cy="101842"/>
            </a:xfrm>
            <a:prstGeom prst="line">
              <a:avLst/>
            </a:prstGeom>
            <a:no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cxnSp>
      </p:grpSp>
      <p:grpSp>
        <p:nvGrpSpPr>
          <p:cNvPr id="86" name="グループ化 85">
            <a:extLst>
              <a:ext uri="{FF2B5EF4-FFF2-40B4-BE49-F238E27FC236}">
                <a16:creationId xmlns:a16="http://schemas.microsoft.com/office/drawing/2014/main" id="{86999B4B-2731-644F-AE57-653741839BC5}"/>
              </a:ext>
            </a:extLst>
          </p:cNvPr>
          <p:cNvGrpSpPr/>
          <p:nvPr/>
        </p:nvGrpSpPr>
        <p:grpSpPr>
          <a:xfrm>
            <a:off x="1370740" y="2689124"/>
            <a:ext cx="1134229" cy="276999"/>
            <a:chOff x="626980" y="6561062"/>
            <a:chExt cx="1321682" cy="320252"/>
          </a:xfrm>
        </p:grpSpPr>
        <p:sp>
          <p:nvSpPr>
            <p:cNvPr id="87" name="角丸四角形 24">
              <a:extLst>
                <a:ext uri="{FF2B5EF4-FFF2-40B4-BE49-F238E27FC236}">
                  <a16:creationId xmlns:a16="http://schemas.microsoft.com/office/drawing/2014/main" id="{F5399942-8173-D942-96A8-D144DE1B0910}"/>
                </a:ext>
              </a:extLst>
            </p:cNvPr>
            <p:cNvSpPr/>
            <p:nvPr/>
          </p:nvSpPr>
          <p:spPr>
            <a:xfrm>
              <a:off x="698045" y="6575933"/>
              <a:ext cx="1250617" cy="277000"/>
            </a:xfrm>
            <a:prstGeom prst="roundRect">
              <a:avLst>
                <a:gd name="adj" fmla="val 50000"/>
              </a:avLst>
            </a:prstGeom>
            <a:solidFill>
              <a:srgbClr val="7030A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effectLst/>
                <a:uFillTx/>
                <a:latin typeface="+mj-lt"/>
                <a:ea typeface="+mj-ea"/>
                <a:cs typeface="+mj-cs"/>
                <a:sym typeface="Calibri"/>
              </a:endParaRPr>
            </a:p>
          </p:txBody>
        </p:sp>
        <p:sp>
          <p:nvSpPr>
            <p:cNvPr id="88" name="テキスト ボックス 5">
              <a:extLst>
                <a:ext uri="{FF2B5EF4-FFF2-40B4-BE49-F238E27FC236}">
                  <a16:creationId xmlns:a16="http://schemas.microsoft.com/office/drawing/2014/main" id="{C8EE26B4-2DD0-654A-A8FD-02C9A4890E41}"/>
                </a:ext>
              </a:extLst>
            </p:cNvPr>
            <p:cNvSpPr txBox="1"/>
            <p:nvPr/>
          </p:nvSpPr>
          <p:spPr>
            <a:xfrm>
              <a:off x="626980" y="6561062"/>
              <a:ext cx="1305498" cy="320252"/>
            </a:xfrm>
            <a:prstGeom prst="rect">
              <a:avLst/>
            </a:prstGeom>
            <a:ln w="12700">
              <a:noFill/>
              <a:miter lim="400000"/>
            </a:ln>
            <a:extLst>
              <a:ext uri="{C572A759-6A51-4108-AA02-DFA0A04FC94B}">
                <ma14:wrappingTextBoxFlag xmlns:ma14="http://schemas.microsoft.com/office/mac/drawingml/2011/main" xmlns="" val="1"/>
              </a:ext>
            </a:extLst>
          </p:spPr>
          <p:txBody>
            <a:bodyPr wrap="square" lIns="46615" rIns="46615">
              <a:spAutoFit/>
            </a:bodyPr>
            <a:lstStyle/>
            <a:p>
              <a:pPr algn="ctr"/>
              <a:r>
                <a:rPr lang="ja-JP" altLang="en-US" sz="1200">
                  <a:solidFill>
                    <a:schemeClr val="bg1"/>
                  </a:solidFill>
                  <a:latin typeface="Hiragino Sans W4" panose="020B0400000000000000" pitchFamily="34" charset="-128"/>
                  <a:ea typeface="Hiragino Sans W4" panose="020B0400000000000000" pitchFamily="34" charset="-128"/>
                </a:rPr>
                <a:t>右脚正面</a:t>
              </a:r>
              <a:endParaRPr lang="en-US" altLang="ja-JP" sz="1200" dirty="0">
                <a:solidFill>
                  <a:schemeClr val="bg1"/>
                </a:solidFill>
                <a:latin typeface="Hiragino Sans W4" panose="020B0400000000000000" pitchFamily="34" charset="-128"/>
                <a:ea typeface="Hiragino Sans W4" panose="020B0400000000000000" pitchFamily="34" charset="-128"/>
              </a:endParaRPr>
            </a:p>
          </p:txBody>
        </p:sp>
      </p:grpSp>
      <p:sp>
        <p:nvSpPr>
          <p:cNvPr id="89" name="テキスト ボックス 4">
            <a:extLst>
              <a:ext uri="{FF2B5EF4-FFF2-40B4-BE49-F238E27FC236}">
                <a16:creationId xmlns:a16="http://schemas.microsoft.com/office/drawing/2014/main" id="{1498CE77-D358-3E46-AA1D-F4DE5147BEFA}"/>
              </a:ext>
            </a:extLst>
          </p:cNvPr>
          <p:cNvSpPr txBox="1"/>
          <p:nvPr/>
        </p:nvSpPr>
        <p:spPr>
          <a:xfrm>
            <a:off x="338280" y="5196550"/>
            <a:ext cx="6324145" cy="2899207"/>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defTabSz="932322" eaLnBrk="0" fontAlgn="base">
              <a:lnSpc>
                <a:spcPct val="150000"/>
              </a:lnSpc>
              <a:spcBef>
                <a:spcPct val="0"/>
              </a:spcBef>
              <a:spcAft>
                <a:spcPct val="0"/>
              </a:spcAft>
            </a:pPr>
            <a:r>
              <a:rPr lang="en-US" altLang="ja-JP"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RICE</a:t>
            </a: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処置</a:t>
            </a:r>
            <a:endParaRPr lang="en-US" altLang="ja-JP"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endParaRPr>
          </a:p>
          <a:p>
            <a:pPr defTabSz="932322" eaLnBrk="0" fontAlgn="base">
              <a:lnSpc>
                <a:spcPct val="150000"/>
              </a:lnSpc>
              <a:spcBef>
                <a:spcPct val="0"/>
              </a:spcBef>
              <a:spcAft>
                <a:spcPct val="0"/>
              </a:spcAft>
            </a:pP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　捻挫</a:t>
            </a:r>
            <a:r>
              <a:rPr lang="ja-JP" altLang="en-US" sz="1200" kern="100" dirty="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や打撲、肉ばなれなど突発的なケガに対する基本の応急手当</a:t>
            </a:r>
            <a:r>
              <a:rPr lang="ja-JP" altLang="en-US" sz="1200" kern="100">
                <a:solidFill>
                  <a:schemeClr val="tx1"/>
                </a:solidFill>
                <a:latin typeface="Hiragino Sans W4" panose="020B0400000000000000" pitchFamily="34" charset="-128"/>
                <a:ea typeface="Hiragino Sans W4" panose="020B0400000000000000" pitchFamily="34" charset="-128"/>
                <a:cs typeface="Times New Roman" panose="02020603050405020304" pitchFamily="18" charset="0"/>
              </a:rPr>
              <a:t>のこと。</a:t>
            </a:r>
            <a:r>
              <a:rPr lang="ja-JP" altLang="ja-JP"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RICE</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処置の「</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RICE</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」は、</a:t>
            </a:r>
            <a:r>
              <a:rPr lang="ja-JP"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Rest（安静）、Ice（</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冷却</a:t>
            </a:r>
            <a:r>
              <a:rPr lang="ja-JP"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）、Coｍpression（圧迫）、Elevation(挙上)の４つの頭文字を</a:t>
            </a:r>
            <a:r>
              <a:rPr lang="ja-JP" altLang="ja-JP"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並べたもの</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である。痛み</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をやわらげ、腫れや内出血を最小限に抑えるためのケガ直後の応急手当</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の方法。</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ケガ直後の徹底的な</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RICE</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処置により、以後の経過回復が</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大きく変わる。</a:t>
            </a:r>
            <a:endPar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endParaRPr>
          </a:p>
          <a:p>
            <a:pPr defTabSz="932322" eaLnBrk="0" fontAlgn="base">
              <a:lnSpc>
                <a:spcPct val="150000"/>
              </a:lnSpc>
              <a:spcBef>
                <a:spcPct val="0"/>
              </a:spcBef>
              <a:spcAft>
                <a:spcPct val="0"/>
              </a:spcAft>
            </a:pP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　アイシング時間の目安は、</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1</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回</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10</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20</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分程度。アイシング後</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40</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分程度経過して、腫れや痛みがあれば再度アイシングを繰り返し実施する。</a:t>
            </a:r>
            <a:endPar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endParaRPr>
          </a:p>
          <a:p>
            <a:pPr defTabSz="932322" eaLnBrk="0" fontAlgn="base">
              <a:lnSpc>
                <a:spcPct val="150000"/>
              </a:lnSpc>
              <a:spcBef>
                <a:spcPct val="0"/>
              </a:spcBef>
              <a:spcAft>
                <a:spcPct val="0"/>
              </a:spcAft>
            </a:pP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　</a:t>
            </a:r>
            <a:r>
              <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RICE</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処置は、治療ではなくあくまで</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応急手当である。</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「痛みや腫れが改善</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しない」</a:t>
            </a:r>
            <a:endPar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endParaRPr>
          </a:p>
          <a:p>
            <a:pPr defTabSz="932322" eaLnBrk="0" fontAlgn="base">
              <a:lnSpc>
                <a:spcPct val="150000"/>
              </a:lnSpc>
              <a:spcBef>
                <a:spcPct val="0"/>
              </a:spcBef>
              <a:spcAft>
                <a:spcPct val="0"/>
              </a:spcAft>
            </a:pP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a:t>
            </a:r>
            <a:r>
              <a:rPr lang="ja-JP" altLang="en-US"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日常生活に支障がある」場合は、必ず医療機関</a:t>
            </a:r>
            <a:r>
              <a:rPr lang="ja-JP" altLang="en-US" sz="1200">
                <a:solidFill>
                  <a:schemeClr val="tx1"/>
                </a:solidFill>
                <a:latin typeface="Hiragino Sans W4" panose="020B0400000000000000" pitchFamily="34" charset="-128"/>
                <a:ea typeface="Hiragino Sans W4" panose="020B0400000000000000" pitchFamily="34" charset="-128"/>
                <a:cs typeface="Arial" panose="020B0604020202020204" pitchFamily="34" charset="0"/>
              </a:rPr>
              <a:t>を受診する必要がある。</a:t>
            </a:r>
            <a:endPar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endParaRPr>
          </a:p>
          <a:p>
            <a:pPr defTabSz="932322" eaLnBrk="0" fontAlgn="base">
              <a:lnSpc>
                <a:spcPct val="150000"/>
              </a:lnSpc>
              <a:spcBef>
                <a:spcPct val="0"/>
              </a:spcBef>
              <a:spcAft>
                <a:spcPct val="0"/>
              </a:spcAft>
            </a:pPr>
            <a:endParaRPr lang="en-US" altLang="ja-JP" sz="1200" dirty="0">
              <a:solidFill>
                <a:schemeClr val="tx1"/>
              </a:solidFill>
              <a:latin typeface="Hiragino Sans W4" panose="020B0400000000000000" pitchFamily="34" charset="-128"/>
              <a:ea typeface="Hiragino Sans W4" panose="020B0400000000000000" pitchFamily="34" charset="-128"/>
              <a:cs typeface="Arial" panose="020B0604020202020204" pitchFamily="34" charset="0"/>
            </a:endParaRPr>
          </a:p>
        </p:txBody>
      </p:sp>
      <p:sp>
        <p:nvSpPr>
          <p:cNvPr id="90" name="テキスト ボックス 89">
            <a:extLst>
              <a:ext uri="{FF2B5EF4-FFF2-40B4-BE49-F238E27FC236}">
                <a16:creationId xmlns:a16="http://schemas.microsoft.com/office/drawing/2014/main" id="{0CCAD35B-C2D0-E641-A099-EF5F0867BBC0}"/>
              </a:ext>
            </a:extLst>
          </p:cNvPr>
          <p:cNvSpPr txBox="1"/>
          <p:nvPr/>
        </p:nvSpPr>
        <p:spPr>
          <a:xfrm>
            <a:off x="4764269" y="8323999"/>
            <a:ext cx="1130746" cy="33855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ja-JP" altLang="en-US" sz="800" dirty="0">
                <a:latin typeface="Hiragino Sans W4" panose="020B0400000000000000" pitchFamily="34" charset="-128"/>
                <a:ea typeface="Hiragino Sans W4" panose="020B0400000000000000" pitchFamily="34" charset="-128"/>
              </a:rPr>
              <a:t>各部</a:t>
            </a:r>
            <a:r>
              <a:rPr lang="ja-JP" altLang="en-US" sz="800">
                <a:latin typeface="Hiragino Sans W4" panose="020B0400000000000000" pitchFamily="34" charset="-128"/>
                <a:ea typeface="Hiragino Sans W4" panose="020B0400000000000000" pitchFamily="34" charset="-128"/>
              </a:rPr>
              <a:t>位の</a:t>
            </a:r>
            <a:endParaRPr lang="en-US" altLang="ja-JP" sz="800" dirty="0">
              <a:latin typeface="Hiragino Sans W4" panose="020B0400000000000000" pitchFamily="34" charset="-128"/>
              <a:ea typeface="Hiragino Sans W4" panose="020B0400000000000000" pitchFamily="34" charset="-128"/>
            </a:endParaRPr>
          </a:p>
          <a:p>
            <a:pPr algn="ctr"/>
            <a:r>
              <a:rPr lang="en-US" altLang="ja-JP" sz="800" dirty="0">
                <a:latin typeface="Hiragino Sans W4" panose="020B0400000000000000" pitchFamily="34" charset="-128"/>
                <a:ea typeface="Hiragino Sans W4" panose="020B0400000000000000" pitchFamily="34" charset="-128"/>
              </a:rPr>
              <a:t>RICE</a:t>
            </a:r>
            <a:r>
              <a:rPr lang="ja-JP" altLang="en-US" sz="800" dirty="0">
                <a:latin typeface="Hiragino Sans W4" panose="020B0400000000000000" pitchFamily="34" charset="-128"/>
                <a:ea typeface="Hiragino Sans W4" panose="020B0400000000000000" pitchFamily="34" charset="-128"/>
              </a:rPr>
              <a:t>処置</a:t>
            </a:r>
            <a:endParaRPr lang="en-US" altLang="ja-JP" sz="800" dirty="0">
              <a:solidFill>
                <a:schemeClr val="tx1"/>
              </a:solidFill>
              <a:latin typeface="Hiragino Sans W4" panose="020B0400000000000000" pitchFamily="34" charset="-128"/>
              <a:ea typeface="Hiragino Sans W4" panose="020B0400000000000000" pitchFamily="34" charset="-128"/>
            </a:endParaRPr>
          </a:p>
        </p:txBody>
      </p:sp>
    </p:spTree>
    <p:extLst>
      <p:ext uri="{BB962C8B-B14F-4D97-AF65-F5344CB8AC3E}">
        <p14:creationId xmlns:p14="http://schemas.microsoft.com/office/powerpoint/2010/main" val="34588747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342</Words>
  <Application>Microsoft Macintosh PowerPoint</Application>
  <PresentationFormat>A4 210 x 297 mm</PresentationFormat>
  <Paragraphs>33</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Hiragino Sans W4</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朝比奈 大輔</dc:creator>
  <cp:lastModifiedBy>朝比奈 大輔</cp:lastModifiedBy>
  <cp:revision>2</cp:revision>
  <dcterms:created xsi:type="dcterms:W3CDTF">2023-02-11T08:25:58Z</dcterms:created>
  <dcterms:modified xsi:type="dcterms:W3CDTF">2023-02-11T08:35:08Z</dcterms:modified>
</cp:coreProperties>
</file>