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55"/>
    <p:restoredTop sz="92167"/>
  </p:normalViewPr>
  <p:slideViewPr>
    <p:cSldViewPr snapToGrid="0" snapToObjects="1">
      <p:cViewPr varScale="1">
        <p:scale>
          <a:sx n="75" d="100"/>
          <a:sy n="75" d="100"/>
        </p:scale>
        <p:origin x="36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680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97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73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07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507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857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8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48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34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07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18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7840C-1F8E-7840-9521-F12BDED4D7F9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8B2A0-0C4A-8E45-B259-1B4C70F7F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720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ED4EFF51-FFAC-A54A-9EE8-E61B037CEBAB}"/>
              </a:ext>
            </a:extLst>
          </p:cNvPr>
          <p:cNvCxnSpPr>
            <a:cxnSpLocks/>
          </p:cNvCxnSpPr>
          <p:nvPr/>
        </p:nvCxnSpPr>
        <p:spPr>
          <a:xfrm>
            <a:off x="4330177" y="5113654"/>
            <a:ext cx="0" cy="308376"/>
          </a:xfrm>
          <a:prstGeom prst="line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D85417-5627-364D-97CB-29B4741EC1A9}"/>
              </a:ext>
            </a:extLst>
          </p:cNvPr>
          <p:cNvCxnSpPr>
            <a:cxnSpLocks/>
          </p:cNvCxnSpPr>
          <p:nvPr/>
        </p:nvCxnSpPr>
        <p:spPr>
          <a:xfrm flipV="1">
            <a:off x="2985118" y="3590605"/>
            <a:ext cx="7296" cy="368214"/>
          </a:xfrm>
          <a:prstGeom prst="line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6D4BEC0-3F94-ED40-9B00-6D95FFB555C5}"/>
              </a:ext>
            </a:extLst>
          </p:cNvPr>
          <p:cNvGrpSpPr/>
          <p:nvPr/>
        </p:nvGrpSpPr>
        <p:grpSpPr>
          <a:xfrm>
            <a:off x="398930" y="317009"/>
            <a:ext cx="6060141" cy="276999"/>
            <a:chOff x="457200" y="310912"/>
            <a:chExt cx="5943600" cy="271672"/>
          </a:xfrm>
        </p:grpSpPr>
        <p:sp>
          <p:nvSpPr>
            <p:cNvPr id="7" name="テキスト ボックス 5">
              <a:extLst>
                <a:ext uri="{FF2B5EF4-FFF2-40B4-BE49-F238E27FC236}">
                  <a16:creationId xmlns:a16="http://schemas.microsoft.com/office/drawing/2014/main" id="{8E3C2B99-B231-9B4D-BF2D-D3682FC170BA}"/>
                </a:ext>
              </a:extLst>
            </p:cNvPr>
            <p:cNvSpPr txBox="1"/>
            <p:nvPr/>
          </p:nvSpPr>
          <p:spPr>
            <a:xfrm>
              <a:off x="457200" y="310912"/>
              <a:ext cx="5943600" cy="27167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第</a:t>
              </a:r>
              <a:r>
                <a:rPr lang="en-US" altLang="ja-JP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6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章　付録　</a:t>
              </a:r>
              <a:r>
                <a:rPr lang="en-US" altLang="ja-JP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6-4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眼の外傷対応フローチャート</a:t>
              </a:r>
              <a:endParaRPr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09F4AB6E-53DF-044A-970E-002C3A18E804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572522"/>
              <a:ext cx="5715000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136D18A-4AC0-1A4C-9EBB-C2FFEB590C17}"/>
              </a:ext>
            </a:extLst>
          </p:cNvPr>
          <p:cNvGrpSpPr/>
          <p:nvPr/>
        </p:nvGrpSpPr>
        <p:grpSpPr>
          <a:xfrm>
            <a:off x="333093" y="732223"/>
            <a:ext cx="3691841" cy="307775"/>
            <a:chOff x="332869" y="744695"/>
            <a:chExt cx="1720007" cy="281796"/>
          </a:xfrm>
        </p:grpSpPr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B49025A1-8CA4-5D49-899A-46214A2BDAE8}"/>
                </a:ext>
              </a:extLst>
            </p:cNvPr>
            <p:cNvSpPr/>
            <p:nvPr/>
          </p:nvSpPr>
          <p:spPr>
            <a:xfrm>
              <a:off x="421540" y="744695"/>
              <a:ext cx="1491263" cy="28071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2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2EFE0D45-F611-2744-A661-D61F2B279371}"/>
                </a:ext>
              </a:extLst>
            </p:cNvPr>
            <p:cNvSpPr txBox="1"/>
            <p:nvPr/>
          </p:nvSpPr>
          <p:spPr>
            <a:xfrm>
              <a:off x="332869" y="744695"/>
              <a:ext cx="1720007" cy="2817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4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眼の外傷対応フローチャート</a:t>
              </a:r>
            </a:p>
          </p:txBody>
        </p:sp>
      </p:grp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FBE0A59A-7648-B64C-A3BE-70A85975DA83}"/>
              </a:ext>
            </a:extLst>
          </p:cNvPr>
          <p:cNvSpPr/>
          <p:nvPr/>
        </p:nvSpPr>
        <p:spPr>
          <a:xfrm rot="10800000">
            <a:off x="926356" y="2312298"/>
            <a:ext cx="4811341" cy="357129"/>
          </a:xfrm>
          <a:prstGeom prst="roundRect">
            <a:avLst>
              <a:gd name="adj" fmla="val 30127"/>
            </a:avLst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2FFBCBD-0781-754E-AAF8-2517EFE0B2F2}"/>
              </a:ext>
            </a:extLst>
          </p:cNvPr>
          <p:cNvSpPr txBox="1"/>
          <p:nvPr/>
        </p:nvSpPr>
        <p:spPr>
          <a:xfrm>
            <a:off x="4051442" y="3666091"/>
            <a:ext cx="632710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cs typeface="+mj-cs"/>
                <a:sym typeface="Calibri"/>
              </a:rPr>
              <a:t>できる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1680773F-19FA-1F46-8442-825050C4B935}"/>
              </a:ext>
            </a:extLst>
          </p:cNvPr>
          <p:cNvCxnSpPr>
            <a:cxnSpLocks/>
          </p:cNvCxnSpPr>
          <p:nvPr/>
        </p:nvCxnSpPr>
        <p:spPr>
          <a:xfrm>
            <a:off x="3003253" y="2715940"/>
            <a:ext cx="0" cy="40826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B5D56B4-6D27-194A-B039-91688CEA9A32}"/>
              </a:ext>
            </a:extLst>
          </p:cNvPr>
          <p:cNvGrpSpPr/>
          <p:nvPr/>
        </p:nvGrpSpPr>
        <p:grpSpPr>
          <a:xfrm rot="5400000">
            <a:off x="2622265" y="3005194"/>
            <a:ext cx="761976" cy="2682413"/>
            <a:chOff x="2097398" y="3361635"/>
            <a:chExt cx="720731" cy="2192939"/>
          </a:xfrm>
        </p:grpSpPr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F924A729-8DB7-5940-BA68-95DD079AEE22}"/>
                </a:ext>
              </a:extLst>
            </p:cNvPr>
            <p:cNvCxnSpPr>
              <a:cxnSpLocks/>
            </p:cNvCxnSpPr>
            <p:nvPr/>
          </p:nvCxnSpPr>
          <p:spPr>
            <a:xfrm>
              <a:off x="2097398" y="3385127"/>
              <a:ext cx="720731" cy="0"/>
            </a:xfrm>
            <a:prstGeom prst="straightConnector1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F5DE976E-B4AE-C145-954F-3AACA531D95A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1008677" y="4453035"/>
              <a:ext cx="2192939" cy="10139"/>
            </a:xfrm>
            <a:prstGeom prst="line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DEC58367-D73A-D04A-81AE-6DEB21D3CE2D}"/>
              </a:ext>
            </a:extLst>
          </p:cNvPr>
          <p:cNvSpPr/>
          <p:nvPr/>
        </p:nvSpPr>
        <p:spPr>
          <a:xfrm rot="10800000">
            <a:off x="1634386" y="3180410"/>
            <a:ext cx="2740246" cy="410195"/>
          </a:xfrm>
          <a:prstGeom prst="roundRect">
            <a:avLst>
              <a:gd name="adj" fmla="val 30127"/>
            </a:avLst>
          </a:prstGeom>
          <a:solidFill>
            <a:schemeClr val="accent4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54C003E7-B45A-2442-94C4-4FD73730D776}"/>
              </a:ext>
            </a:extLst>
          </p:cNvPr>
          <p:cNvCxnSpPr>
            <a:cxnSpLocks/>
          </p:cNvCxnSpPr>
          <p:nvPr/>
        </p:nvCxnSpPr>
        <p:spPr>
          <a:xfrm>
            <a:off x="1676400" y="3950825"/>
            <a:ext cx="0" cy="397141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844E9FD1-9469-BF43-9D9F-3FF81263CEC6}"/>
              </a:ext>
            </a:extLst>
          </p:cNvPr>
          <p:cNvGrpSpPr/>
          <p:nvPr/>
        </p:nvGrpSpPr>
        <p:grpSpPr>
          <a:xfrm rot="16200000">
            <a:off x="4456721" y="3878421"/>
            <a:ext cx="410196" cy="2204354"/>
            <a:chOff x="7432195" y="3430865"/>
            <a:chExt cx="365565" cy="3862205"/>
          </a:xfrm>
        </p:grpSpPr>
        <p:sp>
          <p:nvSpPr>
            <p:cNvPr id="21" name="角丸四角形 20">
              <a:extLst>
                <a:ext uri="{FF2B5EF4-FFF2-40B4-BE49-F238E27FC236}">
                  <a16:creationId xmlns:a16="http://schemas.microsoft.com/office/drawing/2014/main" id="{CA2161B0-684D-4843-94DB-96053709DAE9}"/>
                </a:ext>
              </a:extLst>
            </p:cNvPr>
            <p:cNvSpPr/>
            <p:nvPr/>
          </p:nvSpPr>
          <p:spPr>
            <a:xfrm rot="5400000">
              <a:off x="5705618" y="5157442"/>
              <a:ext cx="3818719" cy="36556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2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F3FBABCF-7FD0-2A43-85B4-652796F56ADD}"/>
                </a:ext>
              </a:extLst>
            </p:cNvPr>
            <p:cNvSpPr txBox="1"/>
            <p:nvPr/>
          </p:nvSpPr>
          <p:spPr>
            <a:xfrm>
              <a:off x="7474898" y="3430867"/>
              <a:ext cx="246859" cy="386220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eaVert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2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  </a:t>
              </a:r>
              <a:r>
                <a:rPr lang="ja-JP" altLang="en-US" sz="1200" b="1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見え方に異常はあるか</a:t>
              </a:r>
              <a:endParaRPr kumimoji="0" lang="ja-JP" altLang="en-US" sz="12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1A66412-65B2-5C47-8AFC-751B294FD308}"/>
              </a:ext>
            </a:extLst>
          </p:cNvPr>
          <p:cNvSpPr txBox="1"/>
          <p:nvPr/>
        </p:nvSpPr>
        <p:spPr>
          <a:xfrm>
            <a:off x="1312893" y="3666091"/>
            <a:ext cx="810955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できない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E3A59E53-ADBF-A244-BB96-1B62BAD3E857}"/>
              </a:ext>
            </a:extLst>
          </p:cNvPr>
          <p:cNvGrpSpPr/>
          <p:nvPr/>
        </p:nvGrpSpPr>
        <p:grpSpPr>
          <a:xfrm rot="5400000">
            <a:off x="3123462" y="5632725"/>
            <a:ext cx="2516439" cy="2062590"/>
            <a:chOff x="5179752" y="3984078"/>
            <a:chExt cx="2516439" cy="2062590"/>
          </a:xfrm>
        </p:grpSpPr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3C718243-5C8A-E740-984D-BB68F852EE92}"/>
                </a:ext>
              </a:extLst>
            </p:cNvPr>
            <p:cNvCxnSpPr>
              <a:cxnSpLocks/>
            </p:cNvCxnSpPr>
            <p:nvPr/>
          </p:nvCxnSpPr>
          <p:spPr>
            <a:xfrm>
              <a:off x="5179752" y="4017948"/>
              <a:ext cx="1294919" cy="0"/>
            </a:xfrm>
            <a:prstGeom prst="straightConnector1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E156094B-C8CE-4E47-B0E0-007A125F1D61}"/>
                </a:ext>
              </a:extLst>
            </p:cNvPr>
            <p:cNvCxnSpPr>
              <a:cxnSpLocks/>
            </p:cNvCxnSpPr>
            <p:nvPr/>
          </p:nvCxnSpPr>
          <p:spPr>
            <a:xfrm>
              <a:off x="5195982" y="3984078"/>
              <a:ext cx="845" cy="2062590"/>
            </a:xfrm>
            <a:prstGeom prst="line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7" name="直線矢印コネクタ 26">
              <a:extLst>
                <a:ext uri="{FF2B5EF4-FFF2-40B4-BE49-F238E27FC236}">
                  <a16:creationId xmlns:a16="http://schemas.microsoft.com/office/drawing/2014/main" id="{BA524A33-8CC3-4842-AA01-6E7A71BDCD1F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6437544" y="4768107"/>
              <a:ext cx="855" cy="2516439"/>
            </a:xfrm>
            <a:prstGeom prst="straightConnector1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7E7B3071-C9B8-954F-9736-D87C04E2E33B}"/>
              </a:ext>
            </a:extLst>
          </p:cNvPr>
          <p:cNvSpPr/>
          <p:nvPr/>
        </p:nvSpPr>
        <p:spPr>
          <a:xfrm rot="10800000">
            <a:off x="799651" y="7981530"/>
            <a:ext cx="4465521" cy="627986"/>
          </a:xfrm>
          <a:prstGeom prst="roundRect">
            <a:avLst>
              <a:gd name="adj" fmla="val 3012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2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9" name="角丸四角形 28">
            <a:extLst>
              <a:ext uri="{FF2B5EF4-FFF2-40B4-BE49-F238E27FC236}">
                <a16:creationId xmlns:a16="http://schemas.microsoft.com/office/drawing/2014/main" id="{59755876-4807-D445-8A4C-78082EF23948}"/>
              </a:ext>
            </a:extLst>
          </p:cNvPr>
          <p:cNvSpPr/>
          <p:nvPr/>
        </p:nvSpPr>
        <p:spPr>
          <a:xfrm rot="16200000">
            <a:off x="5707401" y="7724663"/>
            <a:ext cx="593050" cy="1130611"/>
          </a:xfrm>
          <a:prstGeom prst="roundRect">
            <a:avLst>
              <a:gd name="adj" fmla="val 3012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0F75449-6F5D-8941-AB2B-14D9B01E99C6}"/>
              </a:ext>
            </a:extLst>
          </p:cNvPr>
          <p:cNvSpPr txBox="1"/>
          <p:nvPr/>
        </p:nvSpPr>
        <p:spPr>
          <a:xfrm>
            <a:off x="535523" y="1382258"/>
            <a:ext cx="6252043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痛みの</a:t>
            </a:r>
            <a:r>
              <a:rPr lang="ja-JP" altLang="en-US" sz="1200">
                <a:latin typeface="Hiragino Sans W4" panose="020B0400000000000000" pitchFamily="34" charset="-128"/>
                <a:ea typeface="Hiragino Sans W4" panose="020B0400000000000000" pitchFamily="34" charset="-128"/>
              </a:rPr>
              <a:t>強さでケガの</a:t>
            </a: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程度は判断できず、症状は受傷後すぐに現れるとは限らない。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l" defTabSz="9144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異常な症状が現れるようなら、必ず眼科を受診する。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A44DF50-C932-2D45-9E62-E9C74C9E2300}"/>
              </a:ext>
            </a:extLst>
          </p:cNvPr>
          <p:cNvSpPr txBox="1"/>
          <p:nvPr/>
        </p:nvSpPr>
        <p:spPr>
          <a:xfrm>
            <a:off x="556242" y="8845929"/>
            <a:ext cx="5497620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まぶたが開閉できない場合は、まぶたを無理やり開かせない。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l" defTabSz="9144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また、異物が入らないように清潔なタオルで目を覆い、医療機関へ搬送する。</a:t>
            </a:r>
            <a:endParaRPr lang="en-US" altLang="ja-JP" sz="12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2" name="角丸四角形 68609">
            <a:extLst>
              <a:ext uri="{FF2B5EF4-FFF2-40B4-BE49-F238E27FC236}">
                <a16:creationId xmlns:a16="http://schemas.microsoft.com/office/drawing/2014/main" id="{53437B9F-B4D0-3C47-87D3-63924F296F2A}"/>
              </a:ext>
            </a:extLst>
          </p:cNvPr>
          <p:cNvSpPr/>
          <p:nvPr/>
        </p:nvSpPr>
        <p:spPr>
          <a:xfrm rot="10800000">
            <a:off x="4538856" y="6806633"/>
            <a:ext cx="2089361" cy="389880"/>
          </a:xfrm>
          <a:prstGeom prst="roundRect">
            <a:avLst>
              <a:gd name="adj" fmla="val 30127"/>
            </a:avLst>
          </a:prstGeom>
          <a:solidFill>
            <a:schemeClr val="accent4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2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0EB4FDE-0E70-7F4D-9D34-0DB0568FB59F}"/>
              </a:ext>
            </a:extLst>
          </p:cNvPr>
          <p:cNvGrpSpPr/>
          <p:nvPr/>
        </p:nvGrpSpPr>
        <p:grpSpPr>
          <a:xfrm rot="5400000">
            <a:off x="5173121" y="7204047"/>
            <a:ext cx="514279" cy="922110"/>
            <a:chOff x="2087655" y="3315883"/>
            <a:chExt cx="676241" cy="2786149"/>
          </a:xfrm>
        </p:grpSpPr>
        <p:cxnSp>
          <p:nvCxnSpPr>
            <p:cNvPr id="34" name="直線矢印コネクタ 33">
              <a:extLst>
                <a:ext uri="{FF2B5EF4-FFF2-40B4-BE49-F238E27FC236}">
                  <a16:creationId xmlns:a16="http://schemas.microsoft.com/office/drawing/2014/main" id="{9CE129A6-4743-834B-98B0-E5DE6F89F66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2425775" y="3023511"/>
              <a:ext cx="0" cy="676240"/>
            </a:xfrm>
            <a:prstGeom prst="straightConnector1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9BCC3D5C-4609-3C4F-BCF5-2780AB4E2724}"/>
                </a:ext>
              </a:extLst>
            </p:cNvPr>
            <p:cNvCxnSpPr>
              <a:cxnSpLocks/>
            </p:cNvCxnSpPr>
            <p:nvPr/>
          </p:nvCxnSpPr>
          <p:spPr>
            <a:xfrm>
              <a:off x="2122897" y="3315883"/>
              <a:ext cx="1834" cy="2786149"/>
            </a:xfrm>
            <a:prstGeom prst="line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6" name="直線矢印コネクタ 35">
              <a:extLst>
                <a:ext uri="{FF2B5EF4-FFF2-40B4-BE49-F238E27FC236}">
                  <a16:creationId xmlns:a16="http://schemas.microsoft.com/office/drawing/2014/main" id="{3199C545-3B5C-CF41-9905-29749ECAF6AA}"/>
                </a:ext>
              </a:extLst>
            </p:cNvPr>
            <p:cNvCxnSpPr>
              <a:cxnSpLocks/>
            </p:cNvCxnSpPr>
            <p:nvPr/>
          </p:nvCxnSpPr>
          <p:spPr>
            <a:xfrm>
              <a:off x="2087656" y="6075134"/>
              <a:ext cx="676240" cy="0"/>
            </a:xfrm>
            <a:prstGeom prst="straightConnector1">
              <a:avLst/>
            </a:prstGeom>
            <a:noFill/>
            <a:ln w="57150" cap="flat">
              <a:solidFill>
                <a:schemeClr val="tx1"/>
              </a:solidFill>
              <a:prstDash val="solid"/>
              <a:miter lim="8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982C51F-3DAA-0948-8C75-8FD97742DDD7}"/>
              </a:ext>
            </a:extLst>
          </p:cNvPr>
          <p:cNvSpPr txBox="1"/>
          <p:nvPr/>
        </p:nvSpPr>
        <p:spPr>
          <a:xfrm>
            <a:off x="3486846" y="5515681"/>
            <a:ext cx="1640238" cy="10156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cs typeface="+mj-cs"/>
                <a:sym typeface="Calibri"/>
              </a:rPr>
              <a:t>異常</a:t>
            </a:r>
            <a:r>
              <a:rPr lang="ja-JP" altLang="en-US" sz="11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あり</a:t>
            </a:r>
            <a:endParaRPr lang="en-US" altLang="ja-JP" sz="11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4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　</a:t>
            </a:r>
            <a:endParaRPr lang="en-US" altLang="ja-JP" sz="4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kumimoji="1" lang="ja-JP" altLang="en-US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・ぼやけて見える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kumimoji="1" lang="ja-JP" altLang="en-US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・見えにくくなった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r>
              <a:rPr kumimoji="1" lang="ja-JP" altLang="en-US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・二重に見える　など</a:t>
            </a:r>
            <a:endParaRPr kumimoji="1" lang="en-US" altLang="ja-JP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100" b="1" dirty="0">
              <a:solidFill>
                <a:schemeClr val="tx1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EF77B24-8B2F-2E44-92D5-62C5F6CEAF94}"/>
              </a:ext>
            </a:extLst>
          </p:cNvPr>
          <p:cNvSpPr txBox="1"/>
          <p:nvPr/>
        </p:nvSpPr>
        <p:spPr>
          <a:xfrm>
            <a:off x="5438620" y="5488188"/>
            <a:ext cx="1361721" cy="2720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cs typeface="+mj-cs"/>
                <a:sym typeface="Calibri"/>
              </a:rPr>
              <a:t>異常なし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583442D-E81F-A14B-9F7C-CC1CE8CC7A00}"/>
              </a:ext>
            </a:extLst>
          </p:cNvPr>
          <p:cNvSpPr txBox="1"/>
          <p:nvPr/>
        </p:nvSpPr>
        <p:spPr>
          <a:xfrm>
            <a:off x="5940570" y="7400599"/>
            <a:ext cx="1361721" cy="2720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cs typeface="+mj-cs"/>
                <a:sym typeface="Calibri"/>
              </a:rPr>
              <a:t>異常なし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D4542D9-1668-5E4A-A324-9BB476F48342}"/>
              </a:ext>
            </a:extLst>
          </p:cNvPr>
          <p:cNvSpPr txBox="1"/>
          <p:nvPr/>
        </p:nvSpPr>
        <p:spPr>
          <a:xfrm>
            <a:off x="4221814" y="7400600"/>
            <a:ext cx="1361721" cy="2720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cs typeface="+mj-cs"/>
                <a:sym typeface="Calibri"/>
              </a:rPr>
              <a:t>異常</a:t>
            </a:r>
            <a:r>
              <a:rPr lang="ja-JP" altLang="en-US" sz="1100" b="1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あり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2B609C0-4AE5-F341-882C-320C35DDFE12}"/>
              </a:ext>
            </a:extLst>
          </p:cNvPr>
          <p:cNvSpPr txBox="1"/>
          <p:nvPr/>
        </p:nvSpPr>
        <p:spPr>
          <a:xfrm>
            <a:off x="926357" y="2317440"/>
            <a:ext cx="481134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6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眼の外傷発生</a:t>
            </a:r>
            <a:endParaRPr kumimoji="0" lang="ja-JP" altLang="en-US" sz="16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02AF555E-3EE5-724D-AEAE-57062C1667A6}"/>
              </a:ext>
            </a:extLst>
          </p:cNvPr>
          <p:cNvCxnSpPr>
            <a:cxnSpLocks/>
          </p:cNvCxnSpPr>
          <p:nvPr/>
        </p:nvCxnSpPr>
        <p:spPr>
          <a:xfrm>
            <a:off x="5379106" y="7196519"/>
            <a:ext cx="0" cy="252848"/>
          </a:xfrm>
          <a:prstGeom prst="line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5EC85CC-28EA-464E-A9AC-449CDB773709}"/>
              </a:ext>
            </a:extLst>
          </p:cNvPr>
          <p:cNvSpPr txBox="1"/>
          <p:nvPr/>
        </p:nvSpPr>
        <p:spPr>
          <a:xfrm>
            <a:off x="1604215" y="3250976"/>
            <a:ext cx="2740246" cy="2802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まぶたを開眼できるか</a:t>
            </a:r>
            <a:endParaRPr kumimoji="0" lang="ja-JP" altLang="en-US" sz="12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F6AE350-66D1-9448-BE3F-7850C6FC3E39}"/>
              </a:ext>
            </a:extLst>
          </p:cNvPr>
          <p:cNvSpPr txBox="1"/>
          <p:nvPr/>
        </p:nvSpPr>
        <p:spPr>
          <a:xfrm>
            <a:off x="4538854" y="6863081"/>
            <a:ext cx="2089363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眼の動きに異常はあるか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FEC090DB-0B6A-1546-B9DF-2123F6537CA6}"/>
              </a:ext>
            </a:extLst>
          </p:cNvPr>
          <p:cNvGrpSpPr/>
          <p:nvPr/>
        </p:nvGrpSpPr>
        <p:grpSpPr>
          <a:xfrm>
            <a:off x="576555" y="1107877"/>
            <a:ext cx="2550993" cy="215442"/>
            <a:chOff x="445534" y="1270639"/>
            <a:chExt cx="2550993" cy="215442"/>
          </a:xfrm>
        </p:grpSpPr>
        <p:grpSp>
          <p:nvGrpSpPr>
            <p:cNvPr id="46" name="グループ化 45">
              <a:extLst>
                <a:ext uri="{FF2B5EF4-FFF2-40B4-BE49-F238E27FC236}">
                  <a16:creationId xmlns:a16="http://schemas.microsoft.com/office/drawing/2014/main" id="{B0CDC428-FEDC-D649-86DD-C5573A2D7EF6}"/>
                </a:ext>
              </a:extLst>
            </p:cNvPr>
            <p:cNvGrpSpPr/>
            <p:nvPr/>
          </p:nvGrpSpPr>
          <p:grpSpPr>
            <a:xfrm>
              <a:off x="445534" y="1270639"/>
              <a:ext cx="1307711" cy="215442"/>
              <a:chOff x="411630" y="1625469"/>
              <a:chExt cx="1307711" cy="215442"/>
            </a:xfrm>
          </p:grpSpPr>
          <p:sp>
            <p:nvSpPr>
              <p:cNvPr id="48" name="角丸四角形 47">
                <a:extLst>
                  <a:ext uri="{FF2B5EF4-FFF2-40B4-BE49-F238E27FC236}">
                    <a16:creationId xmlns:a16="http://schemas.microsoft.com/office/drawing/2014/main" id="{663F58EA-D5BB-1B4D-8B78-F923EB70A23C}"/>
                  </a:ext>
                </a:extLst>
              </p:cNvPr>
              <p:cNvSpPr/>
              <p:nvPr/>
            </p:nvSpPr>
            <p:spPr>
              <a:xfrm>
                <a:off x="411630" y="1649067"/>
                <a:ext cx="1222432" cy="164952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2903505D-4CD6-1C46-999D-565BA7D4A7BB}"/>
                  </a:ext>
                </a:extLst>
              </p:cNvPr>
              <p:cNvSpPr txBox="1"/>
              <p:nvPr/>
            </p:nvSpPr>
            <p:spPr>
              <a:xfrm>
                <a:off x="426259" y="1625469"/>
                <a:ext cx="1293082" cy="2154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800" dirty="0"/>
                  <a:t>※</a:t>
                </a:r>
                <a:r>
                  <a:rPr lang="ja-JP" altLang="en-US" sz="800"/>
                  <a:t>行動が求められる場面</a:t>
                </a:r>
                <a:endParaRPr kumimoji="0" lang="ja-JP" altLang="en-US" sz="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  <p:sp>
          <p:nvSpPr>
            <p:cNvPr id="47" name="角丸四角形 46">
              <a:extLst>
                <a:ext uri="{FF2B5EF4-FFF2-40B4-BE49-F238E27FC236}">
                  <a16:creationId xmlns:a16="http://schemas.microsoft.com/office/drawing/2014/main" id="{C40C8DC8-D214-9A41-B482-B3A6118D6D23}"/>
                </a:ext>
              </a:extLst>
            </p:cNvPr>
            <p:cNvSpPr/>
            <p:nvPr/>
          </p:nvSpPr>
          <p:spPr>
            <a:xfrm>
              <a:off x="1780159" y="1297956"/>
              <a:ext cx="1216368" cy="166623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CF9FCCAF-F802-164F-AEDE-27857AE1A102}"/>
              </a:ext>
            </a:extLst>
          </p:cNvPr>
          <p:cNvSpPr txBox="1"/>
          <p:nvPr/>
        </p:nvSpPr>
        <p:spPr>
          <a:xfrm>
            <a:off x="1905494" y="1103733"/>
            <a:ext cx="1497007" cy="21544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sz="800" dirty="0"/>
              <a:t>※</a:t>
            </a:r>
            <a:r>
              <a:rPr lang="ja-JP" altLang="en-US" sz="800" dirty="0"/>
              <a:t>判断が求められる場面</a:t>
            </a:r>
            <a:endParaRPr kumimoji="0" lang="ja-JP" altLang="en-US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9E833E4-1FFA-8C47-A7FF-6AEE3F6BE3EA}"/>
              </a:ext>
            </a:extLst>
          </p:cNvPr>
          <p:cNvSpPr txBox="1"/>
          <p:nvPr/>
        </p:nvSpPr>
        <p:spPr>
          <a:xfrm>
            <a:off x="2179013" y="8167002"/>
            <a:ext cx="2065743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早急に眼科を受</a:t>
            </a:r>
            <a:r>
              <a:rPr lang="ja-JP" altLang="en-US" sz="1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診</a:t>
            </a:r>
            <a:endParaRPr kumimoji="0" lang="ja-JP" altLang="en-US" sz="14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16D4F7D-D53D-0549-8927-29CB00B845A2}"/>
              </a:ext>
            </a:extLst>
          </p:cNvPr>
          <p:cNvSpPr txBox="1"/>
          <p:nvPr/>
        </p:nvSpPr>
        <p:spPr>
          <a:xfrm>
            <a:off x="5582879" y="8132866"/>
            <a:ext cx="1370428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経過観察</a:t>
            </a:r>
          </a:p>
        </p:txBody>
      </p:sp>
      <p:pic>
        <p:nvPicPr>
          <p:cNvPr id="54" name="図 53">
            <a:extLst>
              <a:ext uri="{FF2B5EF4-FFF2-40B4-BE49-F238E27FC236}">
                <a16:creationId xmlns:a16="http://schemas.microsoft.com/office/drawing/2014/main" id="{CFA35402-A675-D74B-8D4A-C53A57CFEF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584" y="749318"/>
            <a:ext cx="616847" cy="569784"/>
          </a:xfrm>
          <a:prstGeom prst="rect">
            <a:avLst/>
          </a:prstGeom>
        </p:spPr>
      </p:pic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D9A5FB26-EDDD-3647-8A58-DAF47C792D3B}"/>
              </a:ext>
            </a:extLst>
          </p:cNvPr>
          <p:cNvGrpSpPr/>
          <p:nvPr/>
        </p:nvGrpSpPr>
        <p:grpSpPr>
          <a:xfrm>
            <a:off x="4033966" y="728787"/>
            <a:ext cx="2247480" cy="627769"/>
            <a:chOff x="5285603" y="1085972"/>
            <a:chExt cx="2645017" cy="771666"/>
          </a:xfrm>
        </p:grpSpPr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74E8D826-3B8B-C64E-8C82-2252BA6CF56E}"/>
                </a:ext>
              </a:extLst>
            </p:cNvPr>
            <p:cNvGrpSpPr/>
            <p:nvPr/>
          </p:nvGrpSpPr>
          <p:grpSpPr>
            <a:xfrm>
              <a:off x="5285603" y="1085972"/>
              <a:ext cx="772992" cy="771666"/>
              <a:chOff x="5045951" y="779641"/>
              <a:chExt cx="772992" cy="771666"/>
            </a:xfrm>
          </p:grpSpPr>
          <p:grpSp>
            <p:nvGrpSpPr>
              <p:cNvPr id="60" name="グループ化 59">
                <a:extLst>
                  <a:ext uri="{FF2B5EF4-FFF2-40B4-BE49-F238E27FC236}">
                    <a16:creationId xmlns:a16="http://schemas.microsoft.com/office/drawing/2014/main" id="{E356B8A7-743A-A54E-8ED8-862F7785C711}"/>
                  </a:ext>
                </a:extLst>
              </p:cNvPr>
              <p:cNvGrpSpPr/>
              <p:nvPr/>
            </p:nvGrpSpPr>
            <p:grpSpPr>
              <a:xfrm>
                <a:off x="5045951" y="779641"/>
                <a:ext cx="142792" cy="769323"/>
                <a:chOff x="5045951" y="779641"/>
                <a:chExt cx="142792" cy="769323"/>
              </a:xfrm>
            </p:grpSpPr>
            <p:sp>
              <p:nvSpPr>
                <p:cNvPr id="64" name="L 字 63">
                  <a:extLst>
                    <a:ext uri="{FF2B5EF4-FFF2-40B4-BE49-F238E27FC236}">
                      <a16:creationId xmlns:a16="http://schemas.microsoft.com/office/drawing/2014/main" id="{E64CA5F5-A6C5-704F-9CAF-4244FFA487DA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65" name="L 字 64">
                  <a:extLst>
                    <a:ext uri="{FF2B5EF4-FFF2-40B4-BE49-F238E27FC236}">
                      <a16:creationId xmlns:a16="http://schemas.microsoft.com/office/drawing/2014/main" id="{3EE686A5-CE16-AD40-B5A7-6780982DDB20}"/>
                    </a:ext>
                  </a:extLst>
                </p:cNvPr>
                <p:cNvSpPr/>
                <p:nvPr/>
              </p:nvSpPr>
              <p:spPr>
                <a:xfrm rot="5400000">
                  <a:off x="5046920" y="7786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  <p:grpSp>
            <p:nvGrpSpPr>
              <p:cNvPr id="61" name="グループ化 60">
                <a:extLst>
                  <a:ext uri="{FF2B5EF4-FFF2-40B4-BE49-F238E27FC236}">
                    <a16:creationId xmlns:a16="http://schemas.microsoft.com/office/drawing/2014/main" id="{CF6E8AA3-6373-2D4B-A39D-109720080EFF}"/>
                  </a:ext>
                </a:extLst>
              </p:cNvPr>
              <p:cNvGrpSpPr/>
              <p:nvPr/>
            </p:nvGrpSpPr>
            <p:grpSpPr>
              <a:xfrm flipH="1">
                <a:off x="5664993" y="781984"/>
                <a:ext cx="153950" cy="769323"/>
                <a:chOff x="5045951" y="779641"/>
                <a:chExt cx="142792" cy="769323"/>
              </a:xfrm>
            </p:grpSpPr>
            <p:sp>
              <p:nvSpPr>
                <p:cNvPr id="62" name="L 字 61">
                  <a:extLst>
                    <a:ext uri="{FF2B5EF4-FFF2-40B4-BE49-F238E27FC236}">
                      <a16:creationId xmlns:a16="http://schemas.microsoft.com/office/drawing/2014/main" id="{0981F3B1-A0A9-2F45-9B6E-6BF9124A9529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63" name="L 字 62">
                  <a:extLst>
                    <a:ext uri="{FF2B5EF4-FFF2-40B4-BE49-F238E27FC236}">
                      <a16:creationId xmlns:a16="http://schemas.microsoft.com/office/drawing/2014/main" id="{F20F4B68-BAE8-C24E-B515-0ECC57444DFC}"/>
                    </a:ext>
                  </a:extLst>
                </p:cNvPr>
                <p:cNvSpPr/>
                <p:nvPr/>
              </p:nvSpPr>
              <p:spPr>
                <a:xfrm rot="5400000">
                  <a:off x="5046920" y="7786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</p:grp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B25EB878-24E0-E54F-8DAA-67A7C2FA56F7}"/>
                </a:ext>
              </a:extLst>
            </p:cNvPr>
            <p:cNvGrpSpPr/>
            <p:nvPr/>
          </p:nvGrpSpPr>
          <p:grpSpPr>
            <a:xfrm>
              <a:off x="6100552" y="1181602"/>
              <a:ext cx="1830068" cy="626176"/>
              <a:chOff x="5949002" y="1149603"/>
              <a:chExt cx="1830068" cy="626176"/>
            </a:xfrm>
          </p:grpSpPr>
          <p:pic>
            <p:nvPicPr>
              <p:cNvPr id="58" name="図 57">
                <a:extLst>
                  <a:ext uri="{FF2B5EF4-FFF2-40B4-BE49-F238E27FC236}">
                    <a16:creationId xmlns:a16="http://schemas.microsoft.com/office/drawing/2014/main" id="{EB1447BC-0FEF-AA46-8608-55AEA3B5425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51977" t="51279" r="-1480" b="26655"/>
              <a:stretch/>
            </p:blipFill>
            <p:spPr>
              <a:xfrm>
                <a:off x="5949002" y="1149603"/>
                <a:ext cx="1830068" cy="626176"/>
              </a:xfrm>
              <a:prstGeom prst="rect">
                <a:avLst/>
              </a:prstGeom>
            </p:spPr>
          </p:pic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604F2699-5619-1C41-88A9-F818F8499757}"/>
                  </a:ext>
                </a:extLst>
              </p:cNvPr>
              <p:cNvSpPr txBox="1"/>
              <p:nvPr/>
            </p:nvSpPr>
            <p:spPr>
              <a:xfrm>
                <a:off x="6204775" y="1264348"/>
                <a:ext cx="1393099" cy="41615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ctr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ja-JP" altLang="en-US" sz="80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iragino Sans W4" panose="020B0400000000000000" pitchFamily="34" charset="-128"/>
                    <a:ea typeface="Hiragino Sans W4" panose="020B0400000000000000" pitchFamily="34" charset="-128"/>
                    <a:sym typeface="Calibri"/>
                  </a:rPr>
                  <a:t>ダウンロードは</a:t>
                </a:r>
                <a:endParaRPr kumimoji="0" lang="en-US" altLang="ja-JP" sz="80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endParaRPr>
              </a:p>
              <a:p>
                <a:pPr marL="0" marR="0" indent="0" algn="ctr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ja-JP" altLang="en-US" sz="8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こちらから</a:t>
                </a:r>
                <a:endParaRPr kumimoji="0" lang="ja-JP" altLang="en-US" sz="80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056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153</Words>
  <Application>Microsoft Macintosh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Sans W4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1</cp:revision>
  <dcterms:created xsi:type="dcterms:W3CDTF">2023-02-11T08:04:23Z</dcterms:created>
  <dcterms:modified xsi:type="dcterms:W3CDTF">2023-02-11T08:05:12Z</dcterms:modified>
</cp:coreProperties>
</file>