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55"/>
    <p:restoredTop sz="92227"/>
  </p:normalViewPr>
  <p:slideViewPr>
    <p:cSldViewPr snapToGrid="0" snapToObjects="1">
      <p:cViewPr varScale="1">
        <p:scale>
          <a:sx n="79" d="100"/>
          <a:sy n="79" d="100"/>
        </p:scale>
        <p:origin x="3544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CF9C-744B-0646-BD90-5AE6A1821C3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B064B-985E-0D42-AE24-129412A1E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3131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CF9C-744B-0646-BD90-5AE6A1821C3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B064B-985E-0D42-AE24-129412A1E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63754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CF9C-744B-0646-BD90-5AE6A1821C3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B064B-985E-0D42-AE24-129412A1E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79835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CF9C-744B-0646-BD90-5AE6A1821C3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B064B-985E-0D42-AE24-129412A1E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0036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CF9C-744B-0646-BD90-5AE6A1821C3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B064B-985E-0D42-AE24-129412A1E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92722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CF9C-744B-0646-BD90-5AE6A1821C3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B064B-985E-0D42-AE24-129412A1E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76193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CF9C-744B-0646-BD90-5AE6A1821C3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B064B-985E-0D42-AE24-129412A1E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773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CF9C-744B-0646-BD90-5AE6A1821C3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B064B-985E-0D42-AE24-129412A1E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9234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CF9C-744B-0646-BD90-5AE6A1821C3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B064B-985E-0D42-AE24-129412A1E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96096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CF9C-744B-0646-BD90-5AE6A1821C3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B064B-985E-0D42-AE24-129412A1E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031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D9CF9C-744B-0646-BD90-5AE6A1821C3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7B064B-985E-0D42-AE24-129412A1E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12542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
第 </a:t>
            </a:r>
            <a:r>
              <a:rPr lang="en-US" altLang="ja-JP"/>
              <a:t>2 </a:t>
            </a:r>
            <a:r>
              <a:rPr lang="ja-JP" altLang="en-US"/>
              <a:t>レベル
第 </a:t>
            </a:r>
            <a:r>
              <a:rPr lang="en-US" altLang="ja-JP"/>
              <a:t>3 </a:t>
            </a:r>
            <a:r>
              <a:rPr lang="ja-JP" altLang="en-US"/>
              <a:t>レベル
第 </a:t>
            </a:r>
            <a:r>
              <a:rPr lang="en-US" altLang="ja-JP"/>
              <a:t>4 </a:t>
            </a:r>
            <a:r>
              <a:rPr lang="ja-JP" altLang="en-US"/>
              <a:t>レベル
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D9CF9C-744B-0646-BD90-5AE6A1821C34}" type="datetimeFigureOut">
              <a:rPr kumimoji="1" lang="ja-JP" altLang="en-US" smtClean="0"/>
              <a:t>2023/2/11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7B064B-985E-0D42-AE24-129412A1E5A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5649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5" Type="http://schemas.openxmlformats.org/officeDocument/2006/relationships/image" Target="../media/image4.jpg"/><Relationship Id="rId4" Type="http://schemas.openxmlformats.org/officeDocument/2006/relationships/image" Target="../media/image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角丸四角形 4">
            <a:extLst>
              <a:ext uri="{FF2B5EF4-FFF2-40B4-BE49-F238E27FC236}">
                <a16:creationId xmlns:a16="http://schemas.microsoft.com/office/drawing/2014/main" id="{FBBDC85A-8E43-2340-A433-21009214E758}"/>
              </a:ext>
            </a:extLst>
          </p:cNvPr>
          <p:cNvSpPr/>
          <p:nvPr/>
        </p:nvSpPr>
        <p:spPr>
          <a:xfrm>
            <a:off x="2477752" y="7239390"/>
            <a:ext cx="842129" cy="1073171"/>
          </a:xfrm>
          <a:prstGeom prst="roundRect">
            <a:avLst>
              <a:gd name="adj" fmla="val 17580"/>
            </a:avLst>
          </a:prstGeom>
          <a:solidFill>
            <a:schemeClr val="accent6">
              <a:lumMod val="60000"/>
              <a:lumOff val="40000"/>
            </a:schemeClr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4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6" name="角丸四角形 5">
            <a:extLst>
              <a:ext uri="{FF2B5EF4-FFF2-40B4-BE49-F238E27FC236}">
                <a16:creationId xmlns:a16="http://schemas.microsoft.com/office/drawing/2014/main" id="{BF961A23-36AE-AF4A-9937-AEADD8A4A289}"/>
              </a:ext>
            </a:extLst>
          </p:cNvPr>
          <p:cNvSpPr/>
          <p:nvPr/>
        </p:nvSpPr>
        <p:spPr>
          <a:xfrm>
            <a:off x="3561478" y="7239391"/>
            <a:ext cx="842129" cy="1073171"/>
          </a:xfrm>
          <a:prstGeom prst="roundRect">
            <a:avLst>
              <a:gd name="adj" fmla="val 17580"/>
            </a:avLst>
          </a:prstGeom>
          <a:solidFill>
            <a:schemeClr val="accent6">
              <a:lumMod val="60000"/>
              <a:lumOff val="40000"/>
            </a:schemeClr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4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7" name="角丸四角形 6">
            <a:extLst>
              <a:ext uri="{FF2B5EF4-FFF2-40B4-BE49-F238E27FC236}">
                <a16:creationId xmlns:a16="http://schemas.microsoft.com/office/drawing/2014/main" id="{D4B5ECD7-7E91-C049-95DC-7B8E8F8041D5}"/>
              </a:ext>
            </a:extLst>
          </p:cNvPr>
          <p:cNvSpPr/>
          <p:nvPr/>
        </p:nvSpPr>
        <p:spPr>
          <a:xfrm>
            <a:off x="1505470" y="7239390"/>
            <a:ext cx="842129" cy="1073171"/>
          </a:xfrm>
          <a:prstGeom prst="roundRect">
            <a:avLst>
              <a:gd name="adj" fmla="val 17580"/>
            </a:avLst>
          </a:prstGeom>
          <a:solidFill>
            <a:schemeClr val="accent6">
              <a:lumMod val="60000"/>
              <a:lumOff val="40000"/>
            </a:schemeClr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400" b="0" i="0" u="none" strike="noStrike" cap="none" spc="0" normalizeH="0" baseline="0">
              <a:ln>
                <a:noFill/>
              </a:ln>
              <a:solidFill>
                <a:schemeClr val="bg1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8" name="角丸四角形 7">
            <a:extLst>
              <a:ext uri="{FF2B5EF4-FFF2-40B4-BE49-F238E27FC236}">
                <a16:creationId xmlns:a16="http://schemas.microsoft.com/office/drawing/2014/main" id="{16D57694-1759-E64D-91C8-FB4C04CB5002}"/>
              </a:ext>
            </a:extLst>
          </p:cNvPr>
          <p:cNvSpPr/>
          <p:nvPr/>
        </p:nvSpPr>
        <p:spPr>
          <a:xfrm rot="16200000">
            <a:off x="3509264" y="6026585"/>
            <a:ext cx="949278" cy="713687"/>
          </a:xfrm>
          <a:prstGeom prst="roundRect">
            <a:avLst>
              <a:gd name="adj" fmla="val 10046"/>
            </a:avLst>
          </a:prstGeom>
          <a:solidFill>
            <a:schemeClr val="accent4">
              <a:lumMod val="60000"/>
              <a:lumOff val="40000"/>
            </a:schemeClr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9" name="角丸四角形 8">
            <a:extLst>
              <a:ext uri="{FF2B5EF4-FFF2-40B4-BE49-F238E27FC236}">
                <a16:creationId xmlns:a16="http://schemas.microsoft.com/office/drawing/2014/main" id="{4DF211E1-2FFD-9B4E-BD71-5FC9BA1F6901}"/>
              </a:ext>
            </a:extLst>
          </p:cNvPr>
          <p:cNvSpPr/>
          <p:nvPr/>
        </p:nvSpPr>
        <p:spPr>
          <a:xfrm rot="16200000">
            <a:off x="2396041" y="6036059"/>
            <a:ext cx="950282" cy="713685"/>
          </a:xfrm>
          <a:prstGeom prst="roundRect">
            <a:avLst>
              <a:gd name="adj" fmla="val 10046"/>
            </a:avLst>
          </a:prstGeom>
          <a:solidFill>
            <a:schemeClr val="accent4">
              <a:lumMod val="60000"/>
              <a:lumOff val="40000"/>
            </a:schemeClr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sp>
        <p:nvSpPr>
          <p:cNvPr id="10" name="角丸四角形 9">
            <a:extLst>
              <a:ext uri="{FF2B5EF4-FFF2-40B4-BE49-F238E27FC236}">
                <a16:creationId xmlns:a16="http://schemas.microsoft.com/office/drawing/2014/main" id="{588D04B4-A505-1949-BEFC-226F28648D3C}"/>
              </a:ext>
            </a:extLst>
          </p:cNvPr>
          <p:cNvSpPr/>
          <p:nvPr/>
        </p:nvSpPr>
        <p:spPr>
          <a:xfrm rot="16200000">
            <a:off x="1455026" y="6038116"/>
            <a:ext cx="949279" cy="713685"/>
          </a:xfrm>
          <a:prstGeom prst="roundRect">
            <a:avLst>
              <a:gd name="adj" fmla="val 10046"/>
            </a:avLst>
          </a:prstGeom>
          <a:solidFill>
            <a:schemeClr val="accent4">
              <a:lumMod val="60000"/>
              <a:lumOff val="40000"/>
            </a:schemeClr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pic>
        <p:nvPicPr>
          <p:cNvPr id="11" name="図 10">
            <a:extLst>
              <a:ext uri="{FF2B5EF4-FFF2-40B4-BE49-F238E27FC236}">
                <a16:creationId xmlns:a16="http://schemas.microsoft.com/office/drawing/2014/main" id="{FC89091F-CD84-9048-A8F0-7B6EB7D30E6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1642" y="744195"/>
            <a:ext cx="627041" cy="579124"/>
          </a:xfrm>
          <a:prstGeom prst="rect">
            <a:avLst/>
          </a:prstGeom>
        </p:spPr>
      </p:pic>
      <p:grpSp>
        <p:nvGrpSpPr>
          <p:cNvPr id="12" name="グループ化 11">
            <a:extLst>
              <a:ext uri="{FF2B5EF4-FFF2-40B4-BE49-F238E27FC236}">
                <a16:creationId xmlns:a16="http://schemas.microsoft.com/office/drawing/2014/main" id="{29F1C0F5-EC95-5843-8DD2-ECF645A77BCC}"/>
              </a:ext>
            </a:extLst>
          </p:cNvPr>
          <p:cNvGrpSpPr/>
          <p:nvPr/>
        </p:nvGrpSpPr>
        <p:grpSpPr>
          <a:xfrm>
            <a:off x="4033966" y="728787"/>
            <a:ext cx="2247480" cy="627769"/>
            <a:chOff x="5285603" y="1085972"/>
            <a:chExt cx="2645017" cy="771666"/>
          </a:xfrm>
        </p:grpSpPr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CFD2EF6E-5820-0342-8CA0-FDE644DA25F5}"/>
                </a:ext>
              </a:extLst>
            </p:cNvPr>
            <p:cNvGrpSpPr/>
            <p:nvPr/>
          </p:nvGrpSpPr>
          <p:grpSpPr>
            <a:xfrm>
              <a:off x="5285603" y="1085972"/>
              <a:ext cx="772992" cy="771666"/>
              <a:chOff x="5045951" y="779641"/>
              <a:chExt cx="772992" cy="771666"/>
            </a:xfrm>
          </p:grpSpPr>
          <p:grpSp>
            <p:nvGrpSpPr>
              <p:cNvPr id="17" name="グループ化 16">
                <a:extLst>
                  <a:ext uri="{FF2B5EF4-FFF2-40B4-BE49-F238E27FC236}">
                    <a16:creationId xmlns:a16="http://schemas.microsoft.com/office/drawing/2014/main" id="{1E986273-72C9-394A-832C-93832DB25456}"/>
                  </a:ext>
                </a:extLst>
              </p:cNvPr>
              <p:cNvGrpSpPr/>
              <p:nvPr/>
            </p:nvGrpSpPr>
            <p:grpSpPr>
              <a:xfrm>
                <a:off x="5045951" y="779641"/>
                <a:ext cx="142792" cy="769323"/>
                <a:chOff x="5045951" y="779641"/>
                <a:chExt cx="142792" cy="769323"/>
              </a:xfrm>
            </p:grpSpPr>
            <p:sp>
              <p:nvSpPr>
                <p:cNvPr id="21" name="L 字 20">
                  <a:extLst>
                    <a:ext uri="{FF2B5EF4-FFF2-40B4-BE49-F238E27FC236}">
                      <a16:creationId xmlns:a16="http://schemas.microsoft.com/office/drawing/2014/main" id="{A85AADC6-7693-4B49-A972-BBD147ECB54A}"/>
                    </a:ext>
                  </a:extLst>
                </p:cNvPr>
                <p:cNvSpPr/>
                <p:nvPr/>
              </p:nvSpPr>
              <p:spPr>
                <a:xfrm>
                  <a:off x="5045951" y="1406172"/>
                  <a:ext cx="140853" cy="142792"/>
                </a:xfrm>
                <a:prstGeom prst="corner">
                  <a:avLst>
                    <a:gd name="adj1" fmla="val 20440"/>
                    <a:gd name="adj2" fmla="val 19096"/>
                  </a:avLst>
                </a:prstGeom>
                <a:solidFill>
                  <a:srgbClr val="7030A0"/>
                </a:solidFill>
                <a:ln w="12700" cap="flat">
                  <a:solidFill>
                    <a:srgbClr val="7030A0"/>
                  </a:solidFill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sz="1800" b="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22" name="L 字 21">
                  <a:extLst>
                    <a:ext uri="{FF2B5EF4-FFF2-40B4-BE49-F238E27FC236}">
                      <a16:creationId xmlns:a16="http://schemas.microsoft.com/office/drawing/2014/main" id="{5C97DB22-F880-AF49-ADBD-28121B6825E1}"/>
                    </a:ext>
                  </a:extLst>
                </p:cNvPr>
                <p:cNvSpPr/>
                <p:nvPr/>
              </p:nvSpPr>
              <p:spPr>
                <a:xfrm rot="5400000">
                  <a:off x="5046920" y="778672"/>
                  <a:ext cx="140853" cy="142792"/>
                </a:xfrm>
                <a:prstGeom prst="corner">
                  <a:avLst>
                    <a:gd name="adj1" fmla="val 20440"/>
                    <a:gd name="adj2" fmla="val 19096"/>
                  </a:avLst>
                </a:prstGeom>
                <a:solidFill>
                  <a:srgbClr val="7030A0"/>
                </a:solidFill>
                <a:ln w="12700" cap="flat">
                  <a:solidFill>
                    <a:srgbClr val="7030A0"/>
                  </a:solidFill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sz="1800" b="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</p:grpSp>
          <p:grpSp>
            <p:nvGrpSpPr>
              <p:cNvPr id="18" name="グループ化 17">
                <a:extLst>
                  <a:ext uri="{FF2B5EF4-FFF2-40B4-BE49-F238E27FC236}">
                    <a16:creationId xmlns:a16="http://schemas.microsoft.com/office/drawing/2014/main" id="{F3830EF3-3BBC-6D49-B87B-B20252F88169}"/>
                  </a:ext>
                </a:extLst>
              </p:cNvPr>
              <p:cNvGrpSpPr/>
              <p:nvPr/>
            </p:nvGrpSpPr>
            <p:grpSpPr>
              <a:xfrm flipH="1">
                <a:off x="5664993" y="781984"/>
                <a:ext cx="153950" cy="769323"/>
                <a:chOff x="5045951" y="779641"/>
                <a:chExt cx="142792" cy="769323"/>
              </a:xfrm>
            </p:grpSpPr>
            <p:sp>
              <p:nvSpPr>
                <p:cNvPr id="19" name="L 字 18">
                  <a:extLst>
                    <a:ext uri="{FF2B5EF4-FFF2-40B4-BE49-F238E27FC236}">
                      <a16:creationId xmlns:a16="http://schemas.microsoft.com/office/drawing/2014/main" id="{A11ECF17-3AA3-5249-8463-D84CEE1706A4}"/>
                    </a:ext>
                  </a:extLst>
                </p:cNvPr>
                <p:cNvSpPr/>
                <p:nvPr/>
              </p:nvSpPr>
              <p:spPr>
                <a:xfrm>
                  <a:off x="5045951" y="1406172"/>
                  <a:ext cx="140853" cy="142792"/>
                </a:xfrm>
                <a:prstGeom prst="corner">
                  <a:avLst>
                    <a:gd name="adj1" fmla="val 20440"/>
                    <a:gd name="adj2" fmla="val 19096"/>
                  </a:avLst>
                </a:prstGeom>
                <a:solidFill>
                  <a:srgbClr val="7030A0"/>
                </a:solidFill>
                <a:ln w="12700" cap="flat">
                  <a:solidFill>
                    <a:srgbClr val="7030A0"/>
                  </a:solidFill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sz="1800" b="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  <p:sp>
              <p:nvSpPr>
                <p:cNvPr id="20" name="L 字 19">
                  <a:extLst>
                    <a:ext uri="{FF2B5EF4-FFF2-40B4-BE49-F238E27FC236}">
                      <a16:creationId xmlns:a16="http://schemas.microsoft.com/office/drawing/2014/main" id="{FD5F3473-F78A-2A49-86A7-E742728D57E0}"/>
                    </a:ext>
                  </a:extLst>
                </p:cNvPr>
                <p:cNvSpPr/>
                <p:nvPr/>
              </p:nvSpPr>
              <p:spPr>
                <a:xfrm rot="5400000">
                  <a:off x="5046920" y="778672"/>
                  <a:ext cx="140853" cy="142792"/>
                </a:xfrm>
                <a:prstGeom prst="corner">
                  <a:avLst>
                    <a:gd name="adj1" fmla="val 20440"/>
                    <a:gd name="adj2" fmla="val 19096"/>
                  </a:avLst>
                </a:prstGeom>
                <a:solidFill>
                  <a:srgbClr val="7030A0"/>
                </a:solidFill>
                <a:ln w="12700" cap="flat">
                  <a:solidFill>
                    <a:srgbClr val="7030A0"/>
                  </a:solidFill>
                  <a:prstDash val="solid"/>
                  <a:miter lim="800000"/>
                </a:ln>
                <a:effectLst/>
                <a:sp3d/>
              </p:spPr>
              <p:style>
                <a:lnRef idx="0">
                  <a:scrgbClr r="0" g="0" b="0"/>
                </a:lnRef>
                <a:fillRef idx="0">
                  <a:scrgbClr r="0" g="0" b="0"/>
                </a:fillRef>
                <a:effectRef idx="0">
                  <a:scrgbClr r="0" g="0" b="0"/>
                </a:effectRef>
                <a:fontRef idx="none"/>
              </p:style>
              <p:txBody>
                <a:bodyPr rot="0" spcFirstLastPara="1" vertOverflow="overflow" horzOverflow="overflow" vert="horz" wrap="square" lIns="45719" tIns="45719" rIns="45719" bIns="45719" numCol="1" spcCol="38100" rtlCol="0" anchor="ctr">
                  <a:spAutoFit/>
                </a:bodyPr>
                <a:lstStyle/>
                <a:p>
                  <a:pPr marL="0" marR="0" indent="0" algn="l" defTabSz="914400" rtl="0" fontAlgn="auto" latinLnBrk="0" hangingPunct="0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</a:pPr>
                  <a:endParaRPr kumimoji="0" lang="ja-JP" altLang="en-US" sz="1800" b="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+mj-lt"/>
                    <a:ea typeface="+mj-ea"/>
                    <a:cs typeface="+mj-cs"/>
                    <a:sym typeface="Calibri"/>
                  </a:endParaRPr>
                </a:p>
              </p:txBody>
            </p:sp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8193DD55-0F09-2F40-B143-BB4E93B3C8E8}"/>
                </a:ext>
              </a:extLst>
            </p:cNvPr>
            <p:cNvGrpSpPr/>
            <p:nvPr/>
          </p:nvGrpSpPr>
          <p:grpSpPr>
            <a:xfrm>
              <a:off x="6100552" y="1181602"/>
              <a:ext cx="1830068" cy="626176"/>
              <a:chOff x="5949002" y="1149603"/>
              <a:chExt cx="1830068" cy="626176"/>
            </a:xfrm>
          </p:grpSpPr>
          <p:pic>
            <p:nvPicPr>
              <p:cNvPr id="15" name="図 14">
                <a:extLst>
                  <a:ext uri="{FF2B5EF4-FFF2-40B4-BE49-F238E27FC236}">
                    <a16:creationId xmlns:a16="http://schemas.microsoft.com/office/drawing/2014/main" id="{C96268C5-3550-BA42-A664-B6893A4172A7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l="51977" t="51279" r="-1480" b="26655"/>
              <a:stretch/>
            </p:blipFill>
            <p:spPr>
              <a:xfrm>
                <a:off x="5949002" y="1149603"/>
                <a:ext cx="1830068" cy="626176"/>
              </a:xfrm>
              <a:prstGeom prst="rect">
                <a:avLst/>
              </a:prstGeom>
            </p:spPr>
          </p:pic>
          <p:sp>
            <p:nvSpPr>
              <p:cNvPr id="16" name="テキスト ボックス 15">
                <a:extLst>
                  <a:ext uri="{FF2B5EF4-FFF2-40B4-BE49-F238E27FC236}">
                    <a16:creationId xmlns:a16="http://schemas.microsoft.com/office/drawing/2014/main" id="{E293E697-3E16-3E49-A623-01798055AFED}"/>
                  </a:ext>
                </a:extLst>
              </p:cNvPr>
              <p:cNvSpPr txBox="1"/>
              <p:nvPr/>
            </p:nvSpPr>
            <p:spPr>
              <a:xfrm>
                <a:off x="6204775" y="1264348"/>
                <a:ext cx="1393099" cy="416156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t">
                <a:spAutoFit/>
              </a:bodyPr>
              <a:lstStyle/>
              <a:p>
                <a:pPr marL="0" marR="0" indent="0" algn="ctr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ja-JP" altLang="en-US" sz="800" i="0" u="none" strike="noStrike" cap="none" spc="0" normalizeH="0" baseline="0">
                    <a:ln>
                      <a:noFill/>
                    </a:ln>
                    <a:solidFill>
                      <a:srgbClr val="000000"/>
                    </a:solidFill>
                    <a:effectLst/>
                    <a:uFillTx/>
                    <a:latin typeface="Hiragino Sans W4" panose="020B0400000000000000" pitchFamily="34" charset="-128"/>
                    <a:ea typeface="Hiragino Sans W4" panose="020B0400000000000000" pitchFamily="34" charset="-128"/>
                    <a:sym typeface="Calibri"/>
                  </a:rPr>
                  <a:t>ダウンロードは</a:t>
                </a:r>
                <a:endParaRPr kumimoji="0" lang="en-US" altLang="ja-JP" sz="800" i="0" u="none" strike="noStrike" cap="none" spc="0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iragino Sans W4" panose="020B0400000000000000" pitchFamily="34" charset="-128"/>
                  <a:ea typeface="Hiragino Sans W4" panose="020B0400000000000000" pitchFamily="34" charset="-128"/>
                  <a:sym typeface="Calibri"/>
                </a:endParaRPr>
              </a:p>
              <a:p>
                <a:pPr marL="0" marR="0" indent="0" algn="ctr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ja-JP" altLang="en-US" sz="800">
                    <a:latin typeface="Hiragino Sans W4" panose="020B0400000000000000" pitchFamily="34" charset="-128"/>
                    <a:ea typeface="Hiragino Sans W4" panose="020B0400000000000000" pitchFamily="34" charset="-128"/>
                  </a:rPr>
                  <a:t>こちらから</a:t>
                </a:r>
                <a:endParaRPr kumimoji="0" lang="ja-JP" altLang="en-US" sz="80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Hiragino Sans W4" panose="020B0400000000000000" pitchFamily="34" charset="-128"/>
                  <a:ea typeface="Hiragino Sans W4" panose="020B0400000000000000" pitchFamily="34" charset="-128"/>
                  <a:sym typeface="Calibri"/>
                </a:endParaRPr>
              </a:p>
            </p:txBody>
          </p:sp>
        </p:grpSp>
      </p:grpSp>
      <p:sp>
        <p:nvSpPr>
          <p:cNvPr id="23" name="角丸四角形 22">
            <a:extLst>
              <a:ext uri="{FF2B5EF4-FFF2-40B4-BE49-F238E27FC236}">
                <a16:creationId xmlns:a16="http://schemas.microsoft.com/office/drawing/2014/main" id="{2F58394B-1E4C-AB4E-89ED-FFC5368AB459}"/>
              </a:ext>
            </a:extLst>
          </p:cNvPr>
          <p:cNvSpPr/>
          <p:nvPr/>
        </p:nvSpPr>
        <p:spPr>
          <a:xfrm>
            <a:off x="523417" y="1452004"/>
            <a:ext cx="6029778" cy="370282"/>
          </a:xfrm>
          <a:prstGeom prst="roundRect">
            <a:avLst>
              <a:gd name="adj" fmla="val 30127"/>
            </a:avLst>
          </a:prstGeom>
          <a:solidFill>
            <a:schemeClr val="bg1"/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4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歯・口の外傷発生</a:t>
            </a:r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AF00B5BF-2AC6-7E4A-8444-235155FB0125}"/>
              </a:ext>
            </a:extLst>
          </p:cNvPr>
          <p:cNvGrpSpPr/>
          <p:nvPr/>
        </p:nvGrpSpPr>
        <p:grpSpPr>
          <a:xfrm>
            <a:off x="398930" y="317009"/>
            <a:ext cx="6060141" cy="276999"/>
            <a:chOff x="457200" y="310912"/>
            <a:chExt cx="5943600" cy="271672"/>
          </a:xfrm>
        </p:grpSpPr>
        <p:sp>
          <p:nvSpPr>
            <p:cNvPr id="25" name="テキスト ボックス 5">
              <a:extLst>
                <a:ext uri="{FF2B5EF4-FFF2-40B4-BE49-F238E27FC236}">
                  <a16:creationId xmlns:a16="http://schemas.microsoft.com/office/drawing/2014/main" id="{32CEC42E-B013-044C-BE8C-FF9C47D4D9D3}"/>
                </a:ext>
              </a:extLst>
            </p:cNvPr>
            <p:cNvSpPr txBox="1"/>
            <p:nvPr/>
          </p:nvSpPr>
          <p:spPr>
            <a:xfrm>
              <a:off x="457200" y="310912"/>
              <a:ext cx="5943600" cy="271672"/>
            </a:xfrm>
            <a:prstGeom prst="rect">
              <a:avLst/>
            </a:prstGeom>
            <a:ln w="12700">
              <a:miter lim="400000"/>
            </a:ln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6615" rIns="46615">
              <a:spAutoFit/>
            </a:bodyPr>
            <a:lstStyle/>
            <a:p>
              <a:endParaRPr lang="en-US" altLang="ja-JP" sz="12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  <p:cxnSp>
          <p:nvCxnSpPr>
            <p:cNvPr id="26" name="直線コネクタ 25">
              <a:extLst>
                <a:ext uri="{FF2B5EF4-FFF2-40B4-BE49-F238E27FC236}">
                  <a16:creationId xmlns:a16="http://schemas.microsoft.com/office/drawing/2014/main" id="{C0052B7E-3FBB-C843-8C37-95090E5EF1FF}"/>
                </a:ext>
              </a:extLst>
            </p:cNvPr>
            <p:cNvCxnSpPr>
              <a:cxnSpLocks/>
            </p:cNvCxnSpPr>
            <p:nvPr/>
          </p:nvCxnSpPr>
          <p:spPr>
            <a:xfrm>
              <a:off x="457200" y="572522"/>
              <a:ext cx="5715000" cy="0"/>
            </a:xfrm>
            <a:prstGeom prst="line">
              <a:avLst/>
            </a:prstGeom>
            <a:noFill/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</p:cxnSp>
      </p:grp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F002F67B-A072-A94C-9818-C8F067E59876}"/>
              </a:ext>
            </a:extLst>
          </p:cNvPr>
          <p:cNvGrpSpPr/>
          <p:nvPr/>
        </p:nvGrpSpPr>
        <p:grpSpPr>
          <a:xfrm>
            <a:off x="4703860" y="2202652"/>
            <a:ext cx="1320421" cy="480846"/>
            <a:chOff x="2724279" y="2316537"/>
            <a:chExt cx="730173" cy="364042"/>
          </a:xfrm>
          <a:solidFill>
            <a:schemeClr val="bg1"/>
          </a:solidFill>
        </p:grpSpPr>
        <p:sp>
          <p:nvSpPr>
            <p:cNvPr id="28" name="角丸四角形 27">
              <a:extLst>
                <a:ext uri="{FF2B5EF4-FFF2-40B4-BE49-F238E27FC236}">
                  <a16:creationId xmlns:a16="http://schemas.microsoft.com/office/drawing/2014/main" id="{FB305ABE-60DC-6146-8371-E707ADEDFE6E}"/>
                </a:ext>
              </a:extLst>
            </p:cNvPr>
            <p:cNvSpPr/>
            <p:nvPr/>
          </p:nvSpPr>
          <p:spPr>
            <a:xfrm>
              <a:off x="2743565" y="2316537"/>
              <a:ext cx="667206" cy="364042"/>
            </a:xfrm>
            <a:prstGeom prst="roundRect">
              <a:avLst>
                <a:gd name="adj" fmla="val 30127"/>
              </a:avLst>
            </a:prstGeom>
            <a:grpFill/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4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29" name="テキスト ボックス 28">
              <a:extLst>
                <a:ext uri="{FF2B5EF4-FFF2-40B4-BE49-F238E27FC236}">
                  <a16:creationId xmlns:a16="http://schemas.microsoft.com/office/drawing/2014/main" id="{E0B4BAAF-2684-074E-B549-D7788ABB3C8A}"/>
                </a:ext>
              </a:extLst>
            </p:cNvPr>
            <p:cNvSpPr txBox="1"/>
            <p:nvPr/>
          </p:nvSpPr>
          <p:spPr>
            <a:xfrm>
              <a:off x="2724279" y="2331910"/>
              <a:ext cx="730173" cy="326219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口唇・口の中の</a:t>
              </a:r>
              <a:endParaRPr kumimoji="1" lang="en-US" altLang="ja-JP" sz="11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/>
              <a:r>
                <a:rPr kumimoji="1" lang="ja-JP" altLang="en-US" sz="11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粘膜の外傷</a:t>
              </a:r>
              <a:endParaRPr kumimoji="1" lang="ja-JP" altLang="en-US" sz="11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sp>
        <p:nvSpPr>
          <p:cNvPr id="30" name="角丸四角形 29">
            <a:extLst>
              <a:ext uri="{FF2B5EF4-FFF2-40B4-BE49-F238E27FC236}">
                <a16:creationId xmlns:a16="http://schemas.microsoft.com/office/drawing/2014/main" id="{47B061E0-2E38-5D4D-817A-D8B2151F52F7}"/>
              </a:ext>
            </a:extLst>
          </p:cNvPr>
          <p:cNvSpPr/>
          <p:nvPr/>
        </p:nvSpPr>
        <p:spPr>
          <a:xfrm>
            <a:off x="4714160" y="3084169"/>
            <a:ext cx="1336405" cy="658205"/>
          </a:xfrm>
          <a:prstGeom prst="roundRect">
            <a:avLst>
              <a:gd name="adj" fmla="val 15929"/>
            </a:avLst>
          </a:prstGeom>
          <a:solidFill>
            <a:schemeClr val="accent4">
              <a:lumMod val="60000"/>
              <a:lumOff val="40000"/>
            </a:schemeClr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1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口の中</a:t>
            </a:r>
            <a:endParaRPr kumimoji="0" lang="en-US" altLang="ja-JP" sz="11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1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もしくは</a:t>
            </a:r>
            <a:endParaRPr lang="en-US" altLang="ja-JP" sz="1100" b="1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1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唇が切れた</a:t>
            </a:r>
            <a:endParaRPr lang="en-US" altLang="ja-JP" sz="1100" b="1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grpSp>
        <p:nvGrpSpPr>
          <p:cNvPr id="31" name="グループ化 30">
            <a:extLst>
              <a:ext uri="{FF2B5EF4-FFF2-40B4-BE49-F238E27FC236}">
                <a16:creationId xmlns:a16="http://schemas.microsoft.com/office/drawing/2014/main" id="{E38AF89F-512E-D240-A7DF-559586189D8D}"/>
              </a:ext>
            </a:extLst>
          </p:cNvPr>
          <p:cNvGrpSpPr/>
          <p:nvPr/>
        </p:nvGrpSpPr>
        <p:grpSpPr>
          <a:xfrm>
            <a:off x="333093" y="732223"/>
            <a:ext cx="3691841" cy="307775"/>
            <a:chOff x="332869" y="744695"/>
            <a:chExt cx="1720007" cy="281796"/>
          </a:xfrm>
        </p:grpSpPr>
        <p:sp>
          <p:nvSpPr>
            <p:cNvPr id="32" name="角丸四角形 31">
              <a:extLst>
                <a:ext uri="{FF2B5EF4-FFF2-40B4-BE49-F238E27FC236}">
                  <a16:creationId xmlns:a16="http://schemas.microsoft.com/office/drawing/2014/main" id="{504322D8-D442-7640-8DE2-B738FDAB2819}"/>
                </a:ext>
              </a:extLst>
            </p:cNvPr>
            <p:cNvSpPr/>
            <p:nvPr/>
          </p:nvSpPr>
          <p:spPr>
            <a:xfrm>
              <a:off x="421540" y="744695"/>
              <a:ext cx="1491263" cy="280718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2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endParaRPr>
            </a:p>
          </p:txBody>
        </p:sp>
        <p:sp>
          <p:nvSpPr>
            <p:cNvPr id="33" name="テキスト ボックス 32">
              <a:extLst>
                <a:ext uri="{FF2B5EF4-FFF2-40B4-BE49-F238E27FC236}">
                  <a16:creationId xmlns:a16="http://schemas.microsoft.com/office/drawing/2014/main" id="{6A9BABA2-7697-6B49-8FE2-A3C2107ABD4A}"/>
                </a:ext>
              </a:extLst>
            </p:cNvPr>
            <p:cNvSpPr txBox="1"/>
            <p:nvPr/>
          </p:nvSpPr>
          <p:spPr>
            <a:xfrm>
              <a:off x="332869" y="744695"/>
              <a:ext cx="1720007" cy="281796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t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400" b="0" i="0" u="none" strike="noStrike" cap="none" spc="0" normalizeH="0" baseline="0">
                  <a:ln>
                    <a:noFill/>
                  </a:ln>
                  <a:solidFill>
                    <a:schemeClr val="bg1"/>
                  </a:solidFill>
                  <a:effectLst/>
                  <a:uFillTx/>
                  <a:latin typeface="Hiragino Sans W4" panose="020B0400000000000000" pitchFamily="34" charset="-128"/>
                  <a:ea typeface="Hiragino Sans W4" panose="020B0400000000000000" pitchFamily="34" charset="-128"/>
                  <a:sym typeface="Calibri"/>
                </a:rPr>
                <a:t>歯・口の外傷対応フローチャート</a:t>
              </a:r>
            </a:p>
          </p:txBody>
        </p:sp>
      </p:grp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9568BBE1-E68D-D641-B0B6-494C9477F783}"/>
              </a:ext>
            </a:extLst>
          </p:cNvPr>
          <p:cNvGrpSpPr/>
          <p:nvPr/>
        </p:nvGrpSpPr>
        <p:grpSpPr>
          <a:xfrm>
            <a:off x="425346" y="2228862"/>
            <a:ext cx="969861" cy="480846"/>
            <a:chOff x="2712081" y="2316539"/>
            <a:chExt cx="730173" cy="364042"/>
          </a:xfrm>
          <a:solidFill>
            <a:schemeClr val="bg1"/>
          </a:solidFill>
        </p:grpSpPr>
        <p:sp>
          <p:nvSpPr>
            <p:cNvPr id="35" name="角丸四角形 34">
              <a:extLst>
                <a:ext uri="{FF2B5EF4-FFF2-40B4-BE49-F238E27FC236}">
                  <a16:creationId xmlns:a16="http://schemas.microsoft.com/office/drawing/2014/main" id="{46DFCD91-4460-A142-AA29-E059108A5522}"/>
                </a:ext>
              </a:extLst>
            </p:cNvPr>
            <p:cNvSpPr/>
            <p:nvPr/>
          </p:nvSpPr>
          <p:spPr>
            <a:xfrm>
              <a:off x="2743565" y="2316539"/>
              <a:ext cx="667206" cy="364042"/>
            </a:xfrm>
            <a:prstGeom prst="roundRect">
              <a:avLst>
                <a:gd name="adj" fmla="val 30127"/>
              </a:avLst>
            </a:prstGeom>
            <a:grpFill/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40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36" name="テキスト ボックス 35">
              <a:extLst>
                <a:ext uri="{FF2B5EF4-FFF2-40B4-BE49-F238E27FC236}">
                  <a16:creationId xmlns:a16="http://schemas.microsoft.com/office/drawing/2014/main" id="{87235B99-74E0-6E48-B365-4B773F20458F}"/>
                </a:ext>
              </a:extLst>
            </p:cNvPr>
            <p:cNvSpPr txBox="1"/>
            <p:nvPr/>
          </p:nvSpPr>
          <p:spPr>
            <a:xfrm>
              <a:off x="2712081" y="2402472"/>
              <a:ext cx="730173" cy="19806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歯の外傷</a:t>
              </a:r>
              <a:endParaRPr kumimoji="1" lang="ja-JP" altLang="en-US" sz="11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grpSp>
        <p:nvGrpSpPr>
          <p:cNvPr id="37" name="グループ化 36">
            <a:extLst>
              <a:ext uri="{FF2B5EF4-FFF2-40B4-BE49-F238E27FC236}">
                <a16:creationId xmlns:a16="http://schemas.microsoft.com/office/drawing/2014/main" id="{3D249791-F746-414A-8468-2DA579403D6D}"/>
              </a:ext>
            </a:extLst>
          </p:cNvPr>
          <p:cNvGrpSpPr/>
          <p:nvPr/>
        </p:nvGrpSpPr>
        <p:grpSpPr>
          <a:xfrm>
            <a:off x="436198" y="3107131"/>
            <a:ext cx="969860" cy="483292"/>
            <a:chOff x="2192146" y="2316536"/>
            <a:chExt cx="1318843" cy="364042"/>
          </a:xfrm>
          <a:solidFill>
            <a:srgbClr val="D0C6FF"/>
          </a:solidFill>
        </p:grpSpPr>
        <p:sp>
          <p:nvSpPr>
            <p:cNvPr id="38" name="角丸四角形 37">
              <a:extLst>
                <a:ext uri="{FF2B5EF4-FFF2-40B4-BE49-F238E27FC236}">
                  <a16:creationId xmlns:a16="http://schemas.microsoft.com/office/drawing/2014/main" id="{B2EDDEAA-E7EE-364D-96F2-A3B370D82B7F}"/>
                </a:ext>
              </a:extLst>
            </p:cNvPr>
            <p:cNvSpPr/>
            <p:nvPr/>
          </p:nvSpPr>
          <p:spPr>
            <a:xfrm>
              <a:off x="2243465" y="2316536"/>
              <a:ext cx="1167306" cy="364042"/>
            </a:xfrm>
            <a:prstGeom prst="roundRect">
              <a:avLst>
                <a:gd name="adj" fmla="val 3012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40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libri"/>
              </a:endParaRPr>
            </a:p>
          </p:txBody>
        </p:sp>
        <p:sp>
          <p:nvSpPr>
            <p:cNvPr id="39" name="テキスト ボックス 38">
              <a:extLst>
                <a:ext uri="{FF2B5EF4-FFF2-40B4-BE49-F238E27FC236}">
                  <a16:creationId xmlns:a16="http://schemas.microsoft.com/office/drawing/2014/main" id="{B689B42C-4486-A145-8C18-2C8BCC631308}"/>
                </a:ext>
              </a:extLst>
            </p:cNvPr>
            <p:cNvSpPr txBox="1"/>
            <p:nvPr/>
          </p:nvSpPr>
          <p:spPr>
            <a:xfrm>
              <a:off x="2192146" y="2351113"/>
              <a:ext cx="1318843" cy="324568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歯</a:t>
              </a:r>
              <a:r>
                <a:rPr kumimoji="1" lang="ja-JP" altLang="en-US" sz="11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の動揺</a:t>
              </a:r>
              <a:endParaRPr kumimoji="1" lang="en-US" altLang="ja-JP" sz="11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/>
              <a:r>
                <a:rPr kumimoji="1" lang="ja-JP" altLang="en-US" sz="1100" b="1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位置</a:t>
              </a:r>
              <a:r>
                <a:rPr kumimoji="1" lang="ja-JP" altLang="en-US" sz="11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異常</a:t>
              </a:r>
            </a:p>
          </p:txBody>
        </p:sp>
      </p:grp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63D35DD1-2D35-B64B-AB38-DD83393D7D88}"/>
              </a:ext>
            </a:extLst>
          </p:cNvPr>
          <p:cNvSpPr txBox="1"/>
          <p:nvPr/>
        </p:nvSpPr>
        <p:spPr>
          <a:xfrm>
            <a:off x="659769" y="8466821"/>
            <a:ext cx="5467714" cy="2616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100" b="1" dirty="0">
                <a:latin typeface="Hiragino Sans W4" panose="020B0400000000000000" pitchFamily="34" charset="-128"/>
                <a:ea typeface="Hiragino Sans W4" panose="020B0400000000000000" pitchFamily="34" charset="-128"/>
              </a:rPr>
              <a:t>痛みが強い場合は、アイシングしながら医療機関へ搬送</a:t>
            </a:r>
            <a:endParaRPr kumimoji="0" lang="en-US" altLang="ja-JP" sz="11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41" name="角丸四角形 40">
            <a:extLst>
              <a:ext uri="{FF2B5EF4-FFF2-40B4-BE49-F238E27FC236}">
                <a16:creationId xmlns:a16="http://schemas.microsoft.com/office/drawing/2014/main" id="{78BD19E5-C862-4F4A-B5F1-5879D9A6E612}"/>
              </a:ext>
            </a:extLst>
          </p:cNvPr>
          <p:cNvSpPr/>
          <p:nvPr/>
        </p:nvSpPr>
        <p:spPr>
          <a:xfrm rot="16200000">
            <a:off x="564438" y="6028904"/>
            <a:ext cx="950282" cy="713685"/>
          </a:xfrm>
          <a:prstGeom prst="roundRect">
            <a:avLst>
              <a:gd name="adj" fmla="val 10046"/>
            </a:avLst>
          </a:prstGeom>
          <a:solidFill>
            <a:schemeClr val="accent4">
              <a:lumMod val="60000"/>
              <a:lumOff val="40000"/>
            </a:schemeClr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4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grpSp>
        <p:nvGrpSpPr>
          <p:cNvPr id="42" name="グループ化 41">
            <a:extLst>
              <a:ext uri="{FF2B5EF4-FFF2-40B4-BE49-F238E27FC236}">
                <a16:creationId xmlns:a16="http://schemas.microsoft.com/office/drawing/2014/main" id="{83B8F315-6499-9D45-9D85-4DF6BB14FF65}"/>
              </a:ext>
            </a:extLst>
          </p:cNvPr>
          <p:cNvGrpSpPr/>
          <p:nvPr/>
        </p:nvGrpSpPr>
        <p:grpSpPr>
          <a:xfrm>
            <a:off x="1703668" y="3123553"/>
            <a:ext cx="837677" cy="483292"/>
            <a:chOff x="2743565" y="2316539"/>
            <a:chExt cx="1031558" cy="349182"/>
          </a:xfrm>
          <a:solidFill>
            <a:srgbClr val="D0C6FF"/>
          </a:solidFill>
        </p:grpSpPr>
        <p:sp>
          <p:nvSpPr>
            <p:cNvPr id="43" name="角丸四角形 42">
              <a:extLst>
                <a:ext uri="{FF2B5EF4-FFF2-40B4-BE49-F238E27FC236}">
                  <a16:creationId xmlns:a16="http://schemas.microsoft.com/office/drawing/2014/main" id="{05D732EB-E515-B640-8A2D-13E9BBF6C1AC}"/>
                </a:ext>
              </a:extLst>
            </p:cNvPr>
            <p:cNvSpPr/>
            <p:nvPr/>
          </p:nvSpPr>
          <p:spPr>
            <a:xfrm>
              <a:off x="2743565" y="2316539"/>
              <a:ext cx="1025621" cy="349182"/>
            </a:xfrm>
            <a:prstGeom prst="roundRect">
              <a:avLst>
                <a:gd name="adj" fmla="val 3012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40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44" name="テキスト ボックス 43">
              <a:extLst>
                <a:ext uri="{FF2B5EF4-FFF2-40B4-BE49-F238E27FC236}">
                  <a16:creationId xmlns:a16="http://schemas.microsoft.com/office/drawing/2014/main" id="{C4B41464-0B03-2946-9464-A5CC9C8B8332}"/>
                </a:ext>
              </a:extLst>
            </p:cNvPr>
            <p:cNvSpPr txBox="1"/>
            <p:nvPr/>
          </p:nvSpPr>
          <p:spPr>
            <a:xfrm>
              <a:off x="2769735" y="2392976"/>
              <a:ext cx="1005388" cy="189015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00" b="1" dirty="0"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歯の損傷</a:t>
              </a:r>
            </a:p>
          </p:txBody>
        </p:sp>
      </p:grp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AC85124B-299E-CA46-8A59-AC89356A31CB}"/>
              </a:ext>
            </a:extLst>
          </p:cNvPr>
          <p:cNvSpPr txBox="1"/>
          <p:nvPr/>
        </p:nvSpPr>
        <p:spPr>
          <a:xfrm>
            <a:off x="2456478" y="7385697"/>
            <a:ext cx="898841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b="1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rPr>
              <a:t>清潔な</a:t>
            </a:r>
            <a:endParaRPr kumimoji="1" lang="en-US" altLang="ja-JP" sz="1000" b="1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algn="ctr"/>
            <a:r>
              <a:rPr kumimoji="1" lang="ja-JP" altLang="en-US" sz="1000" b="1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rPr>
              <a:t>もので</a:t>
            </a:r>
            <a:endParaRPr kumimoji="1" lang="en-US" altLang="ja-JP" sz="1000" b="1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algn="ctr"/>
            <a:r>
              <a:rPr kumimoji="1" lang="ja-JP" altLang="en-US" sz="1000" b="1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rPr>
              <a:t>圧迫止血し</a:t>
            </a:r>
            <a:endParaRPr kumimoji="1" lang="en-US" altLang="ja-JP" sz="1000" b="1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algn="ctr"/>
            <a:r>
              <a:rPr kumimoji="1" lang="ja-JP" altLang="en-US" sz="1000" b="1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rPr>
              <a:t>歯科医院へ</a:t>
            </a:r>
            <a:endParaRPr kumimoji="1" lang="ja-JP" altLang="en-US" sz="1000" b="1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D95B60EA-D42B-D74C-82B3-AC38C85F5728}"/>
              </a:ext>
            </a:extLst>
          </p:cNvPr>
          <p:cNvSpPr txBox="1"/>
          <p:nvPr/>
        </p:nvSpPr>
        <p:spPr>
          <a:xfrm>
            <a:off x="3544092" y="7542702"/>
            <a:ext cx="896360" cy="400110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b="1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rPr>
              <a:t>救急医療</a:t>
            </a:r>
            <a:endParaRPr kumimoji="1" lang="en-US" altLang="ja-JP" sz="1000" b="1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algn="ctr"/>
            <a:r>
              <a:rPr kumimoji="1" lang="ja-JP" altLang="en-US" sz="1000" b="1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rPr>
              <a:t>機関へ搬送</a:t>
            </a:r>
            <a:endParaRPr kumimoji="1" lang="ja-JP" altLang="en-US" sz="1000" b="1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sp>
        <p:nvSpPr>
          <p:cNvPr id="47" name="テキスト ボックス 46">
            <a:extLst>
              <a:ext uri="{FF2B5EF4-FFF2-40B4-BE49-F238E27FC236}">
                <a16:creationId xmlns:a16="http://schemas.microsoft.com/office/drawing/2014/main" id="{CA3939AF-E874-EC42-8D63-14B5BDDF4956}"/>
              </a:ext>
            </a:extLst>
          </p:cNvPr>
          <p:cNvSpPr txBox="1"/>
          <p:nvPr/>
        </p:nvSpPr>
        <p:spPr>
          <a:xfrm>
            <a:off x="969493" y="3612880"/>
            <a:ext cx="632710" cy="2616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1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あり</a:t>
            </a:r>
            <a:endParaRPr kumimoji="0" lang="en-US" altLang="ja-JP" sz="1100" b="1" i="0" u="none" strike="noStrike" cap="none" spc="0" normalizeH="0" baseline="0" dirty="0">
              <a:ln>
                <a:noFill/>
              </a:ln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A61B7DD8-05FE-E34A-99A3-BBE909704C4D}"/>
              </a:ext>
            </a:extLst>
          </p:cNvPr>
          <p:cNvSpPr txBox="1"/>
          <p:nvPr/>
        </p:nvSpPr>
        <p:spPr>
          <a:xfrm>
            <a:off x="2241994" y="3625878"/>
            <a:ext cx="632710" cy="2616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100" b="1" dirty="0"/>
              <a:t>あり</a:t>
            </a:r>
            <a:endParaRPr kumimoji="0" lang="en-US" altLang="ja-JP" sz="1100" b="1" i="0" u="none" strike="noStrike" cap="none" spc="0" normalizeH="0" baseline="0" dirty="0">
              <a:ln>
                <a:noFill/>
              </a:ln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cxnSp>
        <p:nvCxnSpPr>
          <p:cNvPr id="49" name="直線矢印コネクタ 48">
            <a:extLst>
              <a:ext uri="{FF2B5EF4-FFF2-40B4-BE49-F238E27FC236}">
                <a16:creationId xmlns:a16="http://schemas.microsoft.com/office/drawing/2014/main" id="{BCDDE69B-C29F-814A-B5BA-1874A894C278}"/>
              </a:ext>
            </a:extLst>
          </p:cNvPr>
          <p:cNvCxnSpPr>
            <a:cxnSpLocks/>
          </p:cNvCxnSpPr>
          <p:nvPr/>
        </p:nvCxnSpPr>
        <p:spPr>
          <a:xfrm>
            <a:off x="1379315" y="3348773"/>
            <a:ext cx="271409" cy="0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0" name="直線コネクタ 49">
            <a:extLst>
              <a:ext uri="{FF2B5EF4-FFF2-40B4-BE49-F238E27FC236}">
                <a16:creationId xmlns:a16="http://schemas.microsoft.com/office/drawing/2014/main" id="{083EED2F-9DD9-AE45-893E-32E6C169ADEF}"/>
              </a:ext>
            </a:extLst>
          </p:cNvPr>
          <p:cNvCxnSpPr>
            <a:cxnSpLocks/>
          </p:cNvCxnSpPr>
          <p:nvPr/>
        </p:nvCxnSpPr>
        <p:spPr>
          <a:xfrm flipH="1">
            <a:off x="894799" y="4950784"/>
            <a:ext cx="3087743" cy="2216"/>
          </a:xfrm>
          <a:prstGeom prst="line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B6922420-7EC2-8B49-B20D-29FE35A40C0C}"/>
              </a:ext>
            </a:extLst>
          </p:cNvPr>
          <p:cNvGrpSpPr/>
          <p:nvPr/>
        </p:nvGrpSpPr>
        <p:grpSpPr>
          <a:xfrm>
            <a:off x="634820" y="5561620"/>
            <a:ext cx="1698924" cy="261407"/>
            <a:chOff x="670602" y="6001969"/>
            <a:chExt cx="1313157" cy="1187834"/>
          </a:xfrm>
        </p:grpSpPr>
        <p:sp>
          <p:nvSpPr>
            <p:cNvPr id="52" name="角丸四角形 51">
              <a:extLst>
                <a:ext uri="{FF2B5EF4-FFF2-40B4-BE49-F238E27FC236}">
                  <a16:creationId xmlns:a16="http://schemas.microsoft.com/office/drawing/2014/main" id="{6BB22660-AAC0-CE44-AE71-0EBE9A1EA96C}"/>
                </a:ext>
              </a:extLst>
            </p:cNvPr>
            <p:cNvSpPr/>
            <p:nvPr/>
          </p:nvSpPr>
          <p:spPr>
            <a:xfrm>
              <a:off x="692454" y="6001969"/>
              <a:ext cx="1291305" cy="1187834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050" b="0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53" name="テキスト ボックス 5">
              <a:extLst>
                <a:ext uri="{FF2B5EF4-FFF2-40B4-BE49-F238E27FC236}">
                  <a16:creationId xmlns:a16="http://schemas.microsoft.com/office/drawing/2014/main" id="{EF36743B-333D-684B-A805-1096830B1FF2}"/>
                </a:ext>
              </a:extLst>
            </p:cNvPr>
            <p:cNvSpPr txBox="1"/>
            <p:nvPr/>
          </p:nvSpPr>
          <p:spPr>
            <a:xfrm>
              <a:off x="670602" y="6493830"/>
              <a:ext cx="1305498" cy="377060"/>
            </a:xfrm>
            <a:prstGeom prst="rect">
              <a:avLst/>
            </a:prstGeom>
            <a:ln w="12700">
              <a:noFill/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6615" rIns="46615">
              <a:spAutoFit/>
            </a:bodyPr>
            <a:lstStyle/>
            <a:p>
              <a:pPr algn="ctr"/>
              <a:endParaRPr lang="en-US" altLang="ja-JP" sz="8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grpSp>
        <p:nvGrpSpPr>
          <p:cNvPr id="54" name="グループ化 53">
            <a:extLst>
              <a:ext uri="{FF2B5EF4-FFF2-40B4-BE49-F238E27FC236}">
                <a16:creationId xmlns:a16="http://schemas.microsoft.com/office/drawing/2014/main" id="{CB2E969F-7A37-B34A-8365-428498A75C7D}"/>
              </a:ext>
            </a:extLst>
          </p:cNvPr>
          <p:cNvGrpSpPr/>
          <p:nvPr/>
        </p:nvGrpSpPr>
        <p:grpSpPr>
          <a:xfrm>
            <a:off x="3405709" y="5575652"/>
            <a:ext cx="1214189" cy="242819"/>
            <a:chOff x="670602" y="6058357"/>
            <a:chExt cx="1305498" cy="1187834"/>
          </a:xfrm>
        </p:grpSpPr>
        <p:sp>
          <p:nvSpPr>
            <p:cNvPr id="55" name="角丸四角形 54">
              <a:extLst>
                <a:ext uri="{FF2B5EF4-FFF2-40B4-BE49-F238E27FC236}">
                  <a16:creationId xmlns:a16="http://schemas.microsoft.com/office/drawing/2014/main" id="{5611CAF0-2FA2-DF44-BEDD-94D96E0A699E}"/>
                </a:ext>
              </a:extLst>
            </p:cNvPr>
            <p:cNvSpPr/>
            <p:nvPr/>
          </p:nvSpPr>
          <p:spPr>
            <a:xfrm>
              <a:off x="704295" y="6058357"/>
              <a:ext cx="1238112" cy="1187834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050" b="0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56" name="テキスト ボックス 5">
              <a:extLst>
                <a:ext uri="{FF2B5EF4-FFF2-40B4-BE49-F238E27FC236}">
                  <a16:creationId xmlns:a16="http://schemas.microsoft.com/office/drawing/2014/main" id="{4F0B0C05-F549-D148-8F1D-01C758AB9DF8}"/>
                </a:ext>
              </a:extLst>
            </p:cNvPr>
            <p:cNvSpPr txBox="1"/>
            <p:nvPr/>
          </p:nvSpPr>
          <p:spPr>
            <a:xfrm>
              <a:off x="670602" y="6493830"/>
              <a:ext cx="1305498" cy="377060"/>
            </a:xfrm>
            <a:prstGeom prst="rect">
              <a:avLst/>
            </a:prstGeom>
            <a:ln w="12700">
              <a:noFill/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6615" rIns="46615">
              <a:spAutoFit/>
            </a:bodyPr>
            <a:lstStyle/>
            <a:p>
              <a:pPr algn="ctr"/>
              <a:endParaRPr lang="en-US" altLang="ja-JP" sz="8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grpSp>
        <p:nvGrpSpPr>
          <p:cNvPr id="57" name="グループ化 56">
            <a:extLst>
              <a:ext uri="{FF2B5EF4-FFF2-40B4-BE49-F238E27FC236}">
                <a16:creationId xmlns:a16="http://schemas.microsoft.com/office/drawing/2014/main" id="{7911590F-068D-7642-BC77-AAD0500EC07A}"/>
              </a:ext>
            </a:extLst>
          </p:cNvPr>
          <p:cNvGrpSpPr/>
          <p:nvPr/>
        </p:nvGrpSpPr>
        <p:grpSpPr>
          <a:xfrm>
            <a:off x="2355358" y="5564290"/>
            <a:ext cx="1015485" cy="258387"/>
            <a:chOff x="670602" y="6001969"/>
            <a:chExt cx="1305498" cy="1187834"/>
          </a:xfrm>
        </p:grpSpPr>
        <p:sp>
          <p:nvSpPr>
            <p:cNvPr id="58" name="角丸四角形 57">
              <a:extLst>
                <a:ext uri="{FF2B5EF4-FFF2-40B4-BE49-F238E27FC236}">
                  <a16:creationId xmlns:a16="http://schemas.microsoft.com/office/drawing/2014/main" id="{04A9B352-F442-AB4E-8FE8-03974B7DD7BF}"/>
                </a:ext>
              </a:extLst>
            </p:cNvPr>
            <p:cNvSpPr/>
            <p:nvPr/>
          </p:nvSpPr>
          <p:spPr>
            <a:xfrm>
              <a:off x="692454" y="6001969"/>
              <a:ext cx="1238112" cy="1187834"/>
            </a:xfrm>
            <a:prstGeom prst="roundRect">
              <a:avLst>
                <a:gd name="adj" fmla="val 50000"/>
              </a:avLst>
            </a:prstGeom>
            <a:solidFill>
              <a:schemeClr val="tx1"/>
            </a:solidFill>
            <a:ln w="12700" cap="flat">
              <a:noFill/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ctr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050" b="0" i="0" u="none" strike="noStrike" cap="none" spc="0" normalizeH="0" baseline="0">
                <a:ln>
                  <a:noFill/>
                </a:ln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59" name="テキスト ボックス 5">
              <a:extLst>
                <a:ext uri="{FF2B5EF4-FFF2-40B4-BE49-F238E27FC236}">
                  <a16:creationId xmlns:a16="http://schemas.microsoft.com/office/drawing/2014/main" id="{5E3E1AAF-F631-434F-8E3A-40DA16B1AA14}"/>
                </a:ext>
              </a:extLst>
            </p:cNvPr>
            <p:cNvSpPr txBox="1"/>
            <p:nvPr/>
          </p:nvSpPr>
          <p:spPr>
            <a:xfrm>
              <a:off x="670602" y="6493830"/>
              <a:ext cx="1305498" cy="377060"/>
            </a:xfrm>
            <a:prstGeom prst="rect">
              <a:avLst/>
            </a:prstGeom>
            <a:ln w="12700">
              <a:noFill/>
              <a:miter lim="400000"/>
            </a:ln>
            <a:extLst>
              <a:ext uri="{C572A759-6A51-4108-AA02-DFA0A04FC94B}">
                <ma14:wrappingTextBoxFlag xmlns:ma14="http://schemas.microsoft.com/office/mac/drawingml/2011/main" xmlns="" val="1"/>
              </a:ext>
            </a:extLst>
          </p:spPr>
          <p:txBody>
            <a:bodyPr wrap="square" lIns="46615" rIns="46615">
              <a:spAutoFit/>
            </a:bodyPr>
            <a:lstStyle/>
            <a:p>
              <a:pPr algn="ctr"/>
              <a:endParaRPr lang="en-US" altLang="ja-JP" sz="8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sp>
        <p:nvSpPr>
          <p:cNvPr id="60" name="テキスト ボックス 59">
            <a:extLst>
              <a:ext uri="{FF2B5EF4-FFF2-40B4-BE49-F238E27FC236}">
                <a16:creationId xmlns:a16="http://schemas.microsoft.com/office/drawing/2014/main" id="{66B1038B-72B7-F54C-A439-25D2AED047C2}"/>
              </a:ext>
            </a:extLst>
          </p:cNvPr>
          <p:cNvSpPr txBox="1"/>
          <p:nvPr/>
        </p:nvSpPr>
        <p:spPr>
          <a:xfrm>
            <a:off x="2482723" y="5921906"/>
            <a:ext cx="776917" cy="36933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9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歯が中に</a:t>
            </a:r>
            <a:endParaRPr kumimoji="0" lang="en-US" altLang="ja-JP" sz="9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9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めり込んだ</a:t>
            </a:r>
          </a:p>
        </p:txBody>
      </p:sp>
      <p:sp>
        <p:nvSpPr>
          <p:cNvPr id="61" name="テキスト ボックス 60">
            <a:extLst>
              <a:ext uri="{FF2B5EF4-FFF2-40B4-BE49-F238E27FC236}">
                <a16:creationId xmlns:a16="http://schemas.microsoft.com/office/drawing/2014/main" id="{A2240B15-D36F-5D4A-BFAD-FF447FC87C8C}"/>
              </a:ext>
            </a:extLst>
          </p:cNvPr>
          <p:cNvSpPr txBox="1"/>
          <p:nvPr/>
        </p:nvSpPr>
        <p:spPr>
          <a:xfrm>
            <a:off x="3612315" y="5934574"/>
            <a:ext cx="766722" cy="415496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7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歯並びがずれた</a:t>
            </a:r>
            <a:endParaRPr kumimoji="0" lang="en-US" altLang="ja-JP" sz="7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7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痛みが強い</a:t>
            </a:r>
            <a:endParaRPr lang="en-US" altLang="ja-JP" sz="700" b="1" dirty="0"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7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口が閉まらない</a:t>
            </a:r>
            <a:endParaRPr kumimoji="0" lang="en-US" altLang="ja-JP" sz="7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62" name="テキスト ボックス 61">
            <a:extLst>
              <a:ext uri="{FF2B5EF4-FFF2-40B4-BE49-F238E27FC236}">
                <a16:creationId xmlns:a16="http://schemas.microsoft.com/office/drawing/2014/main" id="{B64DF74D-793C-704C-8E2C-EB60E488B752}"/>
              </a:ext>
            </a:extLst>
          </p:cNvPr>
          <p:cNvSpPr txBox="1"/>
          <p:nvPr/>
        </p:nvSpPr>
        <p:spPr>
          <a:xfrm>
            <a:off x="1607779" y="5935142"/>
            <a:ext cx="651913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不完全</a:t>
            </a:r>
            <a:endParaRPr kumimoji="0" lang="en-US" altLang="ja-JP" sz="1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0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脱臼</a:t>
            </a:r>
            <a:endParaRPr kumimoji="0" lang="ja-JP" altLang="en-US" sz="1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63" name="テキスト ボックス 62">
            <a:extLst>
              <a:ext uri="{FF2B5EF4-FFF2-40B4-BE49-F238E27FC236}">
                <a16:creationId xmlns:a16="http://schemas.microsoft.com/office/drawing/2014/main" id="{557FF042-50F6-254B-86EC-C69A3C4A5C66}"/>
              </a:ext>
            </a:extLst>
          </p:cNvPr>
          <p:cNvSpPr txBox="1"/>
          <p:nvPr/>
        </p:nvSpPr>
        <p:spPr>
          <a:xfrm>
            <a:off x="741844" y="5977217"/>
            <a:ext cx="651913" cy="246219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完全</a:t>
            </a:r>
            <a:r>
              <a:rPr lang="ja-JP" altLang="en-US" sz="10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脱臼</a:t>
            </a:r>
            <a:endParaRPr kumimoji="0" lang="ja-JP" altLang="en-US" sz="10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64" name="テキスト ボックス 63">
            <a:extLst>
              <a:ext uri="{FF2B5EF4-FFF2-40B4-BE49-F238E27FC236}">
                <a16:creationId xmlns:a16="http://schemas.microsoft.com/office/drawing/2014/main" id="{AF122C57-A1E3-904A-94DD-A2F3887BCE77}"/>
              </a:ext>
            </a:extLst>
          </p:cNvPr>
          <p:cNvSpPr txBox="1"/>
          <p:nvPr/>
        </p:nvSpPr>
        <p:spPr>
          <a:xfrm>
            <a:off x="1350857" y="7411334"/>
            <a:ext cx="1103825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endParaRPr kumimoji="1" lang="en-US" altLang="ja-JP" sz="1100" b="1" dirty="0">
              <a:solidFill>
                <a:schemeClr val="bg1"/>
              </a:solidFill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algn="ctr"/>
            <a:r>
              <a:rPr kumimoji="1" lang="ja-JP" altLang="en-US" sz="1050" b="1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rPr>
              <a:t>安静にして</a:t>
            </a:r>
            <a:endParaRPr kumimoji="1" lang="en-US" altLang="ja-JP" sz="1050" b="1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algn="ctr"/>
            <a:r>
              <a:rPr kumimoji="1" lang="ja-JP" altLang="en-US" sz="1050" b="1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rPr>
              <a:t>歯科医院へ</a:t>
            </a:r>
            <a:endParaRPr kumimoji="1" lang="ja-JP" altLang="en-US" sz="1050" b="1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</p:txBody>
      </p:sp>
      <p:grpSp>
        <p:nvGrpSpPr>
          <p:cNvPr id="65" name="グループ化 64">
            <a:extLst>
              <a:ext uri="{FF2B5EF4-FFF2-40B4-BE49-F238E27FC236}">
                <a16:creationId xmlns:a16="http://schemas.microsoft.com/office/drawing/2014/main" id="{5902E630-121C-9244-AAA7-75517ABF47B9}"/>
              </a:ext>
            </a:extLst>
          </p:cNvPr>
          <p:cNvGrpSpPr/>
          <p:nvPr/>
        </p:nvGrpSpPr>
        <p:grpSpPr>
          <a:xfrm>
            <a:off x="1539937" y="3985312"/>
            <a:ext cx="1263589" cy="636163"/>
            <a:chOff x="2689433" y="2425492"/>
            <a:chExt cx="730173" cy="257800"/>
          </a:xfrm>
          <a:solidFill>
            <a:schemeClr val="tx1"/>
          </a:solidFill>
        </p:grpSpPr>
        <p:sp>
          <p:nvSpPr>
            <p:cNvPr id="66" name="角丸四角形 68660">
              <a:extLst>
                <a:ext uri="{FF2B5EF4-FFF2-40B4-BE49-F238E27FC236}">
                  <a16:creationId xmlns:a16="http://schemas.microsoft.com/office/drawing/2014/main" id="{EEEB538C-9303-BC48-904C-143C8B986774}"/>
                </a:ext>
              </a:extLst>
            </p:cNvPr>
            <p:cNvSpPr/>
            <p:nvPr/>
          </p:nvSpPr>
          <p:spPr>
            <a:xfrm>
              <a:off x="2712079" y="2425492"/>
              <a:ext cx="667206" cy="257800"/>
            </a:xfrm>
            <a:prstGeom prst="roundRect">
              <a:avLst>
                <a:gd name="adj" fmla="val 17580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67" name="テキスト ボックス 66">
              <a:extLst>
                <a:ext uri="{FF2B5EF4-FFF2-40B4-BE49-F238E27FC236}">
                  <a16:creationId xmlns:a16="http://schemas.microsoft.com/office/drawing/2014/main" id="{1C0D30BD-7BC1-8B4C-95A3-9F981A0F2906}"/>
                </a:ext>
              </a:extLst>
            </p:cNvPr>
            <p:cNvSpPr txBox="1"/>
            <p:nvPr/>
          </p:nvSpPr>
          <p:spPr>
            <a:xfrm>
              <a:off x="2689433" y="2436378"/>
              <a:ext cx="730173" cy="168377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endParaRPr kumimoji="1" lang="en-US" altLang="ja-JP" sz="1000" dirty="0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/>
              <a:r>
                <a:rPr kumimoji="1" lang="ja-JP" altLang="en-US" sz="1100" b="1" dirty="0">
                  <a:solidFill>
                    <a:schemeClr val="tx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歯科医院へ</a:t>
              </a:r>
            </a:p>
          </p:txBody>
        </p:sp>
      </p:grpSp>
      <p:sp>
        <p:nvSpPr>
          <p:cNvPr id="68" name="角丸四角形 68660">
            <a:extLst>
              <a:ext uri="{FF2B5EF4-FFF2-40B4-BE49-F238E27FC236}">
                <a16:creationId xmlns:a16="http://schemas.microsoft.com/office/drawing/2014/main" id="{5355F99F-17EB-044C-BC12-5C1709693C10}"/>
              </a:ext>
            </a:extLst>
          </p:cNvPr>
          <p:cNvSpPr/>
          <p:nvPr/>
        </p:nvSpPr>
        <p:spPr>
          <a:xfrm>
            <a:off x="2927956" y="3078148"/>
            <a:ext cx="1382343" cy="681035"/>
          </a:xfrm>
          <a:prstGeom prst="roundRect">
            <a:avLst>
              <a:gd name="adj" fmla="val 17580"/>
            </a:avLst>
          </a:prstGeom>
          <a:solidFill>
            <a:schemeClr val="accent6">
              <a:lumMod val="60000"/>
              <a:lumOff val="40000"/>
            </a:schemeClr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200" b="1" i="0" u="none" strike="noStrike" cap="none" spc="0" normalizeH="0" baseline="0" dirty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経過観察</a:t>
            </a:r>
            <a:endParaRPr kumimoji="0" lang="en-US" altLang="ja-JP" sz="12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100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rPr>
              <a:t>痛みが強い</a:t>
            </a:r>
            <a:r>
              <a:rPr lang="ja-JP" altLang="en-US" sz="1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rPr>
              <a:t>場合は</a:t>
            </a:r>
            <a:endParaRPr lang="en-US" altLang="ja-JP" sz="11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11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rPr>
              <a:t>アイシング</a:t>
            </a:r>
            <a:endParaRPr kumimoji="0" lang="ja-JP" altLang="en-US" sz="1100" b="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cxnSp>
        <p:nvCxnSpPr>
          <p:cNvPr id="69" name="直線矢印コネクタ 68">
            <a:extLst>
              <a:ext uri="{FF2B5EF4-FFF2-40B4-BE49-F238E27FC236}">
                <a16:creationId xmlns:a16="http://schemas.microsoft.com/office/drawing/2014/main" id="{AEEC4F26-2CCC-504B-B498-05EB780427C6}"/>
              </a:ext>
            </a:extLst>
          </p:cNvPr>
          <p:cNvCxnSpPr>
            <a:cxnSpLocks/>
          </p:cNvCxnSpPr>
          <p:nvPr/>
        </p:nvCxnSpPr>
        <p:spPr>
          <a:xfrm>
            <a:off x="885213" y="1875410"/>
            <a:ext cx="0" cy="324286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0" name="直線矢印コネクタ 69">
            <a:extLst>
              <a:ext uri="{FF2B5EF4-FFF2-40B4-BE49-F238E27FC236}">
                <a16:creationId xmlns:a16="http://schemas.microsoft.com/office/drawing/2014/main" id="{E611487E-878B-6E4C-AAAF-C3594341EFCD}"/>
              </a:ext>
            </a:extLst>
          </p:cNvPr>
          <p:cNvCxnSpPr>
            <a:cxnSpLocks/>
          </p:cNvCxnSpPr>
          <p:nvPr/>
        </p:nvCxnSpPr>
        <p:spPr>
          <a:xfrm>
            <a:off x="885213" y="2734640"/>
            <a:ext cx="0" cy="324286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1" name="直線矢印コネクタ 70">
            <a:extLst>
              <a:ext uri="{FF2B5EF4-FFF2-40B4-BE49-F238E27FC236}">
                <a16:creationId xmlns:a16="http://schemas.microsoft.com/office/drawing/2014/main" id="{0032F825-D621-3140-97CF-B3ACB65DEAAC}"/>
              </a:ext>
            </a:extLst>
          </p:cNvPr>
          <p:cNvCxnSpPr>
            <a:cxnSpLocks/>
          </p:cNvCxnSpPr>
          <p:nvPr/>
        </p:nvCxnSpPr>
        <p:spPr>
          <a:xfrm>
            <a:off x="2571303" y="3337060"/>
            <a:ext cx="271409" cy="0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2" name="直線矢印コネクタ 71">
            <a:extLst>
              <a:ext uri="{FF2B5EF4-FFF2-40B4-BE49-F238E27FC236}">
                <a16:creationId xmlns:a16="http://schemas.microsoft.com/office/drawing/2014/main" id="{E8D6AD78-EA6A-D24D-BA76-E8A48C6C5A26}"/>
              </a:ext>
            </a:extLst>
          </p:cNvPr>
          <p:cNvCxnSpPr>
            <a:cxnSpLocks/>
          </p:cNvCxnSpPr>
          <p:nvPr/>
        </p:nvCxnSpPr>
        <p:spPr>
          <a:xfrm>
            <a:off x="2123221" y="3633025"/>
            <a:ext cx="0" cy="270835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C9888D62-BC23-924C-80D3-CCD340C4897A}"/>
              </a:ext>
            </a:extLst>
          </p:cNvPr>
          <p:cNvSpPr txBox="1"/>
          <p:nvPr/>
        </p:nvSpPr>
        <p:spPr>
          <a:xfrm>
            <a:off x="2526357" y="2948905"/>
            <a:ext cx="632710" cy="2616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1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cs typeface="+mj-cs"/>
                <a:sym typeface="Calibri"/>
              </a:rPr>
              <a:t>なし</a:t>
            </a:r>
            <a:endParaRPr kumimoji="0" lang="en-US" altLang="ja-JP" sz="11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cs typeface="+mj-cs"/>
              <a:sym typeface="Calibri"/>
            </a:endParaRPr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462EC161-962D-8F44-ACA1-6D6AF3725D5F}"/>
              </a:ext>
            </a:extLst>
          </p:cNvPr>
          <p:cNvSpPr txBox="1"/>
          <p:nvPr/>
        </p:nvSpPr>
        <p:spPr>
          <a:xfrm>
            <a:off x="1321039" y="2976512"/>
            <a:ext cx="632710" cy="261608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1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cs typeface="+mj-cs"/>
                <a:sym typeface="Calibri"/>
              </a:rPr>
              <a:t>なし</a:t>
            </a:r>
            <a:endParaRPr kumimoji="0" lang="en-US" altLang="ja-JP" sz="11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cs typeface="+mj-cs"/>
              <a:sym typeface="Calibri"/>
            </a:endParaRPr>
          </a:p>
        </p:txBody>
      </p:sp>
      <p:grpSp>
        <p:nvGrpSpPr>
          <p:cNvPr id="75" name="グループ化 74">
            <a:extLst>
              <a:ext uri="{FF2B5EF4-FFF2-40B4-BE49-F238E27FC236}">
                <a16:creationId xmlns:a16="http://schemas.microsoft.com/office/drawing/2014/main" id="{94A644F5-2ECE-654C-ACD4-E725594BA7B8}"/>
              </a:ext>
            </a:extLst>
          </p:cNvPr>
          <p:cNvGrpSpPr/>
          <p:nvPr/>
        </p:nvGrpSpPr>
        <p:grpSpPr>
          <a:xfrm>
            <a:off x="580508" y="7239390"/>
            <a:ext cx="876388" cy="1073171"/>
            <a:chOff x="2691909" y="2425492"/>
            <a:chExt cx="719499" cy="415961"/>
          </a:xfrm>
          <a:solidFill>
            <a:schemeClr val="tx1"/>
          </a:solidFill>
        </p:grpSpPr>
        <p:sp>
          <p:nvSpPr>
            <p:cNvPr id="76" name="角丸四角形 75">
              <a:extLst>
                <a:ext uri="{FF2B5EF4-FFF2-40B4-BE49-F238E27FC236}">
                  <a16:creationId xmlns:a16="http://schemas.microsoft.com/office/drawing/2014/main" id="{43C03402-3A2F-084A-89C3-900BF395BBBB}"/>
                </a:ext>
              </a:extLst>
            </p:cNvPr>
            <p:cNvSpPr/>
            <p:nvPr/>
          </p:nvSpPr>
          <p:spPr>
            <a:xfrm>
              <a:off x="2712078" y="2425492"/>
              <a:ext cx="691373" cy="415961"/>
            </a:xfrm>
            <a:prstGeom prst="roundRect">
              <a:avLst>
                <a:gd name="adj" fmla="val 17580"/>
              </a:avLst>
            </a:prstGeom>
            <a:solidFill>
              <a:schemeClr val="accent6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400" b="0" i="0" u="none" strike="noStrike" cap="none" spc="0" normalizeH="0" baseline="0">
                <a:ln>
                  <a:noFill/>
                </a:ln>
                <a:solidFill>
                  <a:schemeClr val="bg1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  <p:sp>
          <p:nvSpPr>
            <p:cNvPr id="77" name="テキスト ボックス 76">
              <a:extLst>
                <a:ext uri="{FF2B5EF4-FFF2-40B4-BE49-F238E27FC236}">
                  <a16:creationId xmlns:a16="http://schemas.microsoft.com/office/drawing/2014/main" id="{27D387CB-4852-D44A-96D2-D73FC6515C0D}"/>
                </a:ext>
              </a:extLst>
            </p:cNvPr>
            <p:cNvSpPr txBox="1"/>
            <p:nvPr/>
          </p:nvSpPr>
          <p:spPr>
            <a:xfrm>
              <a:off x="2691909" y="2463523"/>
              <a:ext cx="719499" cy="33402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000" b="1">
                  <a:solidFill>
                    <a:schemeClr val="tx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歯を探して</a:t>
              </a:r>
              <a:endParaRPr kumimoji="1" lang="en-US" altLang="ja-JP" sz="1000" b="1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/>
              <a:r>
                <a:rPr kumimoji="1" lang="ja-JP" altLang="en-US" sz="1000" b="1">
                  <a:solidFill>
                    <a:schemeClr val="tx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保存液か</a:t>
              </a:r>
              <a:endParaRPr kumimoji="1" lang="en-US" altLang="ja-JP" sz="1000" b="1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/>
              <a:r>
                <a:rPr kumimoji="1" lang="ja-JP" altLang="en-US" sz="1000" b="1">
                  <a:solidFill>
                    <a:schemeClr val="tx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牛乳に</a:t>
              </a:r>
              <a:endParaRPr kumimoji="1" lang="en-US" altLang="ja-JP" sz="1000" b="1" dirty="0"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/>
              <a:r>
                <a:rPr kumimoji="1" lang="ja-JP" altLang="en-US" sz="1000" b="1">
                  <a:solidFill>
                    <a:schemeClr val="tx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入れて</a:t>
              </a:r>
              <a:endParaRPr kumimoji="1" lang="en-US" altLang="ja-JP" sz="1000" b="1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  <a:p>
              <a:pPr algn="ctr"/>
              <a:r>
                <a:rPr kumimoji="1" lang="ja-JP" altLang="en-US" sz="1000" b="1">
                  <a:solidFill>
                    <a:schemeClr val="tx1"/>
                  </a:solidFill>
                  <a:latin typeface="Hiragino Sans W4" panose="020B0400000000000000" pitchFamily="34" charset="-128"/>
                  <a:ea typeface="Hiragino Sans W4" panose="020B0400000000000000" pitchFamily="34" charset="-128"/>
                </a:rPr>
                <a:t>歯科医院へ</a:t>
              </a:r>
              <a:endParaRPr kumimoji="1" lang="ja-JP" altLang="en-US" sz="1000" b="1" dirty="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endParaRPr>
            </a:p>
          </p:txBody>
        </p:sp>
      </p:grpSp>
      <p:cxnSp>
        <p:nvCxnSpPr>
          <p:cNvPr id="78" name="直線矢印コネクタ 77">
            <a:extLst>
              <a:ext uri="{FF2B5EF4-FFF2-40B4-BE49-F238E27FC236}">
                <a16:creationId xmlns:a16="http://schemas.microsoft.com/office/drawing/2014/main" id="{9EEBA75D-1A8F-C64A-9023-FA6013FF996F}"/>
              </a:ext>
            </a:extLst>
          </p:cNvPr>
          <p:cNvCxnSpPr>
            <a:cxnSpLocks/>
          </p:cNvCxnSpPr>
          <p:nvPr/>
        </p:nvCxnSpPr>
        <p:spPr>
          <a:xfrm>
            <a:off x="5329677" y="1847221"/>
            <a:ext cx="0" cy="324286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9" name="直線矢印コネクタ 78">
            <a:extLst>
              <a:ext uri="{FF2B5EF4-FFF2-40B4-BE49-F238E27FC236}">
                <a16:creationId xmlns:a16="http://schemas.microsoft.com/office/drawing/2014/main" id="{D02B709B-4788-D44A-8062-D86CCEE85A02}"/>
              </a:ext>
            </a:extLst>
          </p:cNvPr>
          <p:cNvCxnSpPr>
            <a:cxnSpLocks/>
          </p:cNvCxnSpPr>
          <p:nvPr/>
        </p:nvCxnSpPr>
        <p:spPr>
          <a:xfrm>
            <a:off x="5335111" y="2709405"/>
            <a:ext cx="0" cy="324286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80" name="直線矢印コネクタ 79">
            <a:extLst>
              <a:ext uri="{FF2B5EF4-FFF2-40B4-BE49-F238E27FC236}">
                <a16:creationId xmlns:a16="http://schemas.microsoft.com/office/drawing/2014/main" id="{14DE3472-5AB0-C145-A3CB-272359DB2DAA}"/>
              </a:ext>
            </a:extLst>
          </p:cNvPr>
          <p:cNvCxnSpPr>
            <a:cxnSpLocks/>
          </p:cNvCxnSpPr>
          <p:nvPr/>
        </p:nvCxnSpPr>
        <p:spPr>
          <a:xfrm>
            <a:off x="4937774" y="3797934"/>
            <a:ext cx="0" cy="324286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81" name="グループ化 80">
            <a:extLst>
              <a:ext uri="{FF2B5EF4-FFF2-40B4-BE49-F238E27FC236}">
                <a16:creationId xmlns:a16="http://schemas.microsoft.com/office/drawing/2014/main" id="{F43DA1C4-9493-D642-9E9C-13C13ECDD76A}"/>
              </a:ext>
            </a:extLst>
          </p:cNvPr>
          <p:cNvGrpSpPr/>
          <p:nvPr/>
        </p:nvGrpSpPr>
        <p:grpSpPr>
          <a:xfrm>
            <a:off x="576555" y="1107877"/>
            <a:ext cx="2550993" cy="215442"/>
            <a:chOff x="445534" y="1270639"/>
            <a:chExt cx="2550993" cy="215442"/>
          </a:xfrm>
        </p:grpSpPr>
        <p:grpSp>
          <p:nvGrpSpPr>
            <p:cNvPr id="82" name="グループ化 81">
              <a:extLst>
                <a:ext uri="{FF2B5EF4-FFF2-40B4-BE49-F238E27FC236}">
                  <a16:creationId xmlns:a16="http://schemas.microsoft.com/office/drawing/2014/main" id="{099E55DB-D0C1-B940-958C-5D8C832CE392}"/>
                </a:ext>
              </a:extLst>
            </p:cNvPr>
            <p:cNvGrpSpPr/>
            <p:nvPr/>
          </p:nvGrpSpPr>
          <p:grpSpPr>
            <a:xfrm>
              <a:off x="445534" y="1270639"/>
              <a:ext cx="1307711" cy="215442"/>
              <a:chOff x="411630" y="1625469"/>
              <a:chExt cx="1307711" cy="215442"/>
            </a:xfrm>
          </p:grpSpPr>
          <p:sp>
            <p:nvSpPr>
              <p:cNvPr id="84" name="角丸四角形 83">
                <a:extLst>
                  <a:ext uri="{FF2B5EF4-FFF2-40B4-BE49-F238E27FC236}">
                    <a16:creationId xmlns:a16="http://schemas.microsoft.com/office/drawing/2014/main" id="{6F1F4819-55A4-4849-AF09-D6E5A4FE88E4}"/>
                  </a:ext>
                </a:extLst>
              </p:cNvPr>
              <p:cNvSpPr/>
              <p:nvPr/>
            </p:nvSpPr>
            <p:spPr>
              <a:xfrm>
                <a:off x="411630" y="1649067"/>
                <a:ext cx="1222432" cy="164952"/>
              </a:xfrm>
              <a:prstGeom prst="roundRect">
                <a:avLst>
                  <a:gd name="adj" fmla="val 30127"/>
                </a:avLst>
              </a:prstGeom>
              <a:solidFill>
                <a:schemeClr val="accent6">
                  <a:lumMod val="60000"/>
                  <a:lumOff val="40000"/>
                </a:schemeClr>
              </a:solidFill>
              <a:ln w="12700" cap="flat">
                <a:solidFill>
                  <a:schemeClr val="tx1"/>
                </a:solidFill>
                <a:prstDash val="solid"/>
                <a:miter lim="8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ctr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endParaRPr kumimoji="0" lang="ja-JP" altLang="en-US" sz="1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  <p:sp>
            <p:nvSpPr>
              <p:cNvPr id="85" name="テキスト ボックス 84">
                <a:extLst>
                  <a:ext uri="{FF2B5EF4-FFF2-40B4-BE49-F238E27FC236}">
                    <a16:creationId xmlns:a16="http://schemas.microsoft.com/office/drawing/2014/main" id="{25C877B5-10A3-4C4E-B4E3-957A8E842081}"/>
                  </a:ext>
                </a:extLst>
              </p:cNvPr>
              <p:cNvSpPr txBox="1"/>
              <p:nvPr/>
            </p:nvSpPr>
            <p:spPr>
              <a:xfrm>
                <a:off x="426259" y="1625469"/>
                <a:ext cx="1293082" cy="215442"/>
              </a:xfrm>
              <a:prstGeom prst="rect">
                <a:avLst/>
              </a:prstGeom>
              <a:noFill/>
              <a:ln w="12700" cap="flat">
                <a:noFill/>
                <a:miter lim="400000"/>
              </a:ln>
              <a:effectLst/>
              <a:sp3d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none"/>
            </p:style>
            <p:txBody>
              <a:bodyPr rot="0" spcFirstLastPara="1" vertOverflow="overflow" horzOverflow="overflow" vert="horz" wrap="square" lIns="45719" tIns="45719" rIns="45719" bIns="45719" numCol="1" spcCol="38100" rtlCol="0" anchor="t">
                <a:spAutoFit/>
              </a:bodyPr>
              <a:lstStyle/>
              <a:p>
                <a:pPr marL="0" marR="0" indent="0" algn="l" defTabSz="914400" rtl="0" fontAlgn="auto" latinLnBrk="0" hangingPunct="0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</a:pPr>
                <a:r>
                  <a:rPr lang="en-US" altLang="ja-JP" sz="800" dirty="0"/>
                  <a:t>※</a:t>
                </a:r>
                <a:r>
                  <a:rPr lang="ja-JP" altLang="en-US" sz="800"/>
                  <a:t>行動が求められる場面</a:t>
                </a:r>
                <a:endParaRPr kumimoji="0" lang="ja-JP" altLang="en-US" sz="800" b="0" i="0" u="none" strike="noStrike" cap="none" spc="0" normalizeH="0" baseline="0">
                  <a:ln>
                    <a:noFill/>
                  </a:ln>
                  <a:solidFill>
                    <a:srgbClr val="000000"/>
                  </a:solidFill>
                  <a:effectLst/>
                  <a:uFillTx/>
                  <a:latin typeface="+mj-lt"/>
                  <a:ea typeface="+mj-ea"/>
                  <a:cs typeface="+mj-cs"/>
                  <a:sym typeface="Calibri"/>
                </a:endParaRPr>
              </a:p>
            </p:txBody>
          </p:sp>
        </p:grpSp>
        <p:sp>
          <p:nvSpPr>
            <p:cNvPr id="83" name="角丸四角形 82">
              <a:extLst>
                <a:ext uri="{FF2B5EF4-FFF2-40B4-BE49-F238E27FC236}">
                  <a16:creationId xmlns:a16="http://schemas.microsoft.com/office/drawing/2014/main" id="{BC1ABB60-F32D-3144-86A3-8A0BED140AE9}"/>
                </a:ext>
              </a:extLst>
            </p:cNvPr>
            <p:cNvSpPr/>
            <p:nvPr/>
          </p:nvSpPr>
          <p:spPr>
            <a:xfrm>
              <a:off x="1780159" y="1297956"/>
              <a:ext cx="1216368" cy="166623"/>
            </a:xfrm>
            <a:prstGeom prst="roundRect">
              <a:avLst>
                <a:gd name="adj" fmla="val 30127"/>
              </a:avLst>
            </a:prstGeom>
            <a:solidFill>
              <a:schemeClr val="accent4">
                <a:lumMod val="60000"/>
                <a:lumOff val="40000"/>
              </a:schemeClr>
            </a:solidFill>
            <a:ln w="12700" cap="flat">
              <a:solidFill>
                <a:schemeClr val="tx1"/>
              </a:solidFill>
              <a:prstDash val="solid"/>
              <a:miter lim="800000"/>
            </a:ln>
            <a:effectLst/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none"/>
          </p:style>
          <p:txBody>
            <a:bodyPr rot="0" spcFirstLastPara="1" vertOverflow="overflow" horzOverflow="overflow" vert="horz" wrap="square" lIns="45719" tIns="45719" rIns="45719" bIns="45719" numCol="1" spcCol="38100" rtlCol="0" anchor="ctr">
              <a:spAutoFit/>
            </a:bodyPr>
            <a:lstStyle/>
            <a:p>
              <a:pPr marL="0" marR="0" indent="0" algn="l" defTabSz="914400" rtl="0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</a:pPr>
              <a:endParaRPr kumimoji="0" lang="ja-JP" alt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j-lt"/>
                <a:ea typeface="+mj-ea"/>
                <a:cs typeface="+mj-cs"/>
                <a:sym typeface="Calibri"/>
              </a:endParaRPr>
            </a:p>
          </p:txBody>
        </p:sp>
      </p:grpSp>
      <p:sp>
        <p:nvSpPr>
          <p:cNvPr id="86" name="テキスト ボックス 85">
            <a:extLst>
              <a:ext uri="{FF2B5EF4-FFF2-40B4-BE49-F238E27FC236}">
                <a16:creationId xmlns:a16="http://schemas.microsoft.com/office/drawing/2014/main" id="{11199B11-4A1A-2A42-8AD7-46E5B29F4E00}"/>
              </a:ext>
            </a:extLst>
          </p:cNvPr>
          <p:cNvSpPr txBox="1"/>
          <p:nvPr/>
        </p:nvSpPr>
        <p:spPr>
          <a:xfrm>
            <a:off x="1905494" y="1093014"/>
            <a:ext cx="1497007" cy="21544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altLang="ja-JP" sz="800" dirty="0"/>
              <a:t>※</a:t>
            </a:r>
            <a:r>
              <a:rPr lang="ja-JP" altLang="en-US" sz="800" dirty="0"/>
              <a:t>判断が求められる場面</a:t>
            </a:r>
            <a:endParaRPr kumimoji="0" lang="ja-JP" altLang="en-US" sz="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j-lt"/>
              <a:ea typeface="+mj-ea"/>
              <a:cs typeface="+mj-cs"/>
              <a:sym typeface="Calibri"/>
            </a:endParaRPr>
          </a:p>
        </p:txBody>
      </p:sp>
      <p:cxnSp>
        <p:nvCxnSpPr>
          <p:cNvPr id="87" name="直線矢印コネクタ 86">
            <a:extLst>
              <a:ext uri="{FF2B5EF4-FFF2-40B4-BE49-F238E27FC236}">
                <a16:creationId xmlns:a16="http://schemas.microsoft.com/office/drawing/2014/main" id="{A29236CC-0689-1B46-8634-B648DB7FD444}"/>
              </a:ext>
            </a:extLst>
          </p:cNvPr>
          <p:cNvCxnSpPr>
            <a:cxnSpLocks/>
          </p:cNvCxnSpPr>
          <p:nvPr/>
        </p:nvCxnSpPr>
        <p:spPr>
          <a:xfrm>
            <a:off x="1036000" y="6927910"/>
            <a:ext cx="0" cy="273355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88" name="角丸四角形 87">
            <a:extLst>
              <a:ext uri="{FF2B5EF4-FFF2-40B4-BE49-F238E27FC236}">
                <a16:creationId xmlns:a16="http://schemas.microsoft.com/office/drawing/2014/main" id="{3317208A-1044-6C46-9CCE-9D601F0CA05F}"/>
              </a:ext>
            </a:extLst>
          </p:cNvPr>
          <p:cNvSpPr/>
          <p:nvPr/>
        </p:nvSpPr>
        <p:spPr>
          <a:xfrm>
            <a:off x="4249230" y="4187683"/>
            <a:ext cx="1079613" cy="610967"/>
          </a:xfrm>
          <a:prstGeom prst="roundRect">
            <a:avLst>
              <a:gd name="adj" fmla="val 30127"/>
            </a:avLst>
          </a:prstGeom>
          <a:solidFill>
            <a:schemeClr val="accent6">
              <a:lumMod val="60000"/>
              <a:lumOff val="40000"/>
            </a:schemeClr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1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様子を見る</a:t>
            </a:r>
            <a:endParaRPr kumimoji="0" lang="en-US" altLang="ja-JP" sz="11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8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rPr>
              <a:t>口の中の傷は</a:t>
            </a:r>
            <a:endParaRPr lang="en-US" altLang="ja-JP" sz="800" dirty="0">
              <a:solidFill>
                <a:schemeClr val="tx1"/>
              </a:solidFill>
              <a:latin typeface="Hiragino Sans W4" panose="020B0400000000000000" pitchFamily="34" charset="-128"/>
              <a:ea typeface="Hiragino Sans W4" panose="020B0400000000000000" pitchFamily="34" charset="-128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ja-JP" altLang="en-US" sz="800">
                <a:solidFill>
                  <a:schemeClr val="tx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rPr>
              <a:t>治りやすい。</a:t>
            </a:r>
            <a:endParaRPr kumimoji="0" lang="ja-JP" altLang="en-US" sz="800" i="0" u="none" strike="noStrike" cap="none" spc="0" normalizeH="0" baseline="0">
              <a:ln>
                <a:noFill/>
              </a:ln>
              <a:solidFill>
                <a:schemeClr val="tx1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89" name="角丸四角形 88">
            <a:extLst>
              <a:ext uri="{FF2B5EF4-FFF2-40B4-BE49-F238E27FC236}">
                <a16:creationId xmlns:a16="http://schemas.microsoft.com/office/drawing/2014/main" id="{B6BCBA22-21E6-BF45-A2AA-C0F9D7B9335F}"/>
              </a:ext>
            </a:extLst>
          </p:cNvPr>
          <p:cNvSpPr/>
          <p:nvPr/>
        </p:nvSpPr>
        <p:spPr>
          <a:xfrm>
            <a:off x="5382891" y="4180585"/>
            <a:ext cx="1079613" cy="610967"/>
          </a:xfrm>
          <a:prstGeom prst="roundRect">
            <a:avLst>
              <a:gd name="adj" fmla="val 30127"/>
            </a:avLst>
          </a:prstGeom>
          <a:solidFill>
            <a:schemeClr val="accent6">
              <a:lumMod val="60000"/>
              <a:lumOff val="40000"/>
            </a:schemeClr>
          </a:solidFill>
          <a:ln w="12700" cap="flat">
            <a:solidFill>
              <a:schemeClr val="tx1"/>
            </a:solidFill>
            <a:prstDash val="solid"/>
            <a:miter lim="8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2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　</a:t>
            </a:r>
            <a:r>
              <a:rPr kumimoji="0" lang="ja-JP" altLang="en-US" sz="4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　</a:t>
            </a:r>
            <a:endParaRPr kumimoji="0" lang="en-US" altLang="ja-JP" sz="400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1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傷口を</a:t>
            </a:r>
            <a:endParaRPr kumimoji="0" lang="en-US" altLang="ja-JP" sz="11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100" b="1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圧迫止血</a:t>
            </a:r>
            <a:endParaRPr kumimoji="0" lang="en-US" altLang="ja-JP" sz="11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00" i="0" u="none" strike="noStrike" cap="none" spc="0" normalizeH="0" baseline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　</a:t>
            </a:r>
          </a:p>
        </p:txBody>
      </p:sp>
      <p:sp>
        <p:nvSpPr>
          <p:cNvPr id="90" name="テキスト ボックス 89">
            <a:extLst>
              <a:ext uri="{FF2B5EF4-FFF2-40B4-BE49-F238E27FC236}">
                <a16:creationId xmlns:a16="http://schemas.microsoft.com/office/drawing/2014/main" id="{FB4F9DFE-79FF-2142-9D3F-0DB980B1AB19}"/>
              </a:ext>
            </a:extLst>
          </p:cNvPr>
          <p:cNvSpPr txBox="1"/>
          <p:nvPr/>
        </p:nvSpPr>
        <p:spPr>
          <a:xfrm>
            <a:off x="3449092" y="3834765"/>
            <a:ext cx="2006846" cy="2616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1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出血</a:t>
            </a:r>
            <a:r>
              <a:rPr lang="ja-JP" altLang="en-US" sz="1100" b="1">
                <a:latin typeface="Hiragino Sans W4" panose="020B0400000000000000" pitchFamily="34" charset="-128"/>
                <a:ea typeface="Hiragino Sans W4" panose="020B0400000000000000" pitchFamily="34" charset="-128"/>
              </a:rPr>
              <a:t>少ない</a:t>
            </a:r>
            <a:endParaRPr kumimoji="0" lang="ja-JP" altLang="en-US" sz="11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sp>
        <p:nvSpPr>
          <p:cNvPr id="91" name="テキスト ボックス 90">
            <a:extLst>
              <a:ext uri="{FF2B5EF4-FFF2-40B4-BE49-F238E27FC236}">
                <a16:creationId xmlns:a16="http://schemas.microsoft.com/office/drawing/2014/main" id="{EF761FC5-0151-BE4C-BDCB-983BE87E81FC}"/>
              </a:ext>
            </a:extLst>
          </p:cNvPr>
          <p:cNvSpPr txBox="1"/>
          <p:nvPr/>
        </p:nvSpPr>
        <p:spPr>
          <a:xfrm>
            <a:off x="4768671" y="3826859"/>
            <a:ext cx="2781242" cy="26161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ja-JP" altLang="en-US" sz="11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iragino Sans W4" panose="020B0400000000000000" pitchFamily="34" charset="-128"/>
                <a:ea typeface="Hiragino Sans W4" panose="020B0400000000000000" pitchFamily="34" charset="-128"/>
                <a:sym typeface="Calibri"/>
              </a:rPr>
              <a:t>出血多い</a:t>
            </a:r>
          </a:p>
        </p:txBody>
      </p:sp>
      <p:cxnSp>
        <p:nvCxnSpPr>
          <p:cNvPr id="92" name="直線矢印コネクタ 91">
            <a:extLst>
              <a:ext uri="{FF2B5EF4-FFF2-40B4-BE49-F238E27FC236}">
                <a16:creationId xmlns:a16="http://schemas.microsoft.com/office/drawing/2014/main" id="{4078CB0C-6636-4A44-A5F5-5CCA2E6E5F4C}"/>
              </a:ext>
            </a:extLst>
          </p:cNvPr>
          <p:cNvCxnSpPr>
            <a:cxnSpLocks/>
          </p:cNvCxnSpPr>
          <p:nvPr/>
        </p:nvCxnSpPr>
        <p:spPr>
          <a:xfrm>
            <a:off x="5715000" y="3797934"/>
            <a:ext cx="0" cy="324286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3" name="テキスト ボックス 92">
            <a:extLst>
              <a:ext uri="{FF2B5EF4-FFF2-40B4-BE49-F238E27FC236}">
                <a16:creationId xmlns:a16="http://schemas.microsoft.com/office/drawing/2014/main" id="{AFE99B2A-8D32-D346-A9A9-374FA5DAAEAB}"/>
              </a:ext>
            </a:extLst>
          </p:cNvPr>
          <p:cNvSpPr txBox="1"/>
          <p:nvPr/>
        </p:nvSpPr>
        <p:spPr>
          <a:xfrm>
            <a:off x="4132601" y="4878598"/>
            <a:ext cx="2464039" cy="430885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algn="ctr" defTabSz="914400" hangingPunct="0"/>
            <a:r>
              <a:rPr lang="ja-JP" altLang="en-US" sz="1100" b="1">
                <a:solidFill>
                  <a:srgbClr val="000000"/>
                </a:solidFill>
                <a:effectLst/>
                <a:latin typeface="Hiragino Sans" panose="020B0400000000000000" pitchFamily="34" charset="-128"/>
                <a:ea typeface="Hiragino Sans" panose="020B0400000000000000" pitchFamily="34" charset="-128"/>
              </a:rPr>
              <a:t>症状悪化の場合は、歯科医院へ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ja-JP" altLang="en-US" sz="1100" b="1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Hiragino Sans W4" panose="020B0400000000000000" pitchFamily="34" charset="-128"/>
              <a:ea typeface="Hiragino Sans W4" panose="020B0400000000000000" pitchFamily="34" charset="-128"/>
              <a:sym typeface="Calibri"/>
            </a:endParaRPr>
          </a:p>
        </p:txBody>
      </p:sp>
      <p:cxnSp>
        <p:nvCxnSpPr>
          <p:cNvPr id="94" name="直線矢印コネクタ 93">
            <a:extLst>
              <a:ext uri="{FF2B5EF4-FFF2-40B4-BE49-F238E27FC236}">
                <a16:creationId xmlns:a16="http://schemas.microsoft.com/office/drawing/2014/main" id="{59ED0E1E-06FC-9241-BC13-DD9A687CC91B}"/>
              </a:ext>
            </a:extLst>
          </p:cNvPr>
          <p:cNvCxnSpPr>
            <a:cxnSpLocks/>
          </p:cNvCxnSpPr>
          <p:nvPr/>
        </p:nvCxnSpPr>
        <p:spPr>
          <a:xfrm>
            <a:off x="1916306" y="6927910"/>
            <a:ext cx="0" cy="273355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5" name="直線矢印コネクタ 94">
            <a:extLst>
              <a:ext uri="{FF2B5EF4-FFF2-40B4-BE49-F238E27FC236}">
                <a16:creationId xmlns:a16="http://schemas.microsoft.com/office/drawing/2014/main" id="{6C92CCD7-F722-E54C-BEE5-315F474C085E}"/>
              </a:ext>
            </a:extLst>
          </p:cNvPr>
          <p:cNvCxnSpPr>
            <a:cxnSpLocks/>
          </p:cNvCxnSpPr>
          <p:nvPr/>
        </p:nvCxnSpPr>
        <p:spPr>
          <a:xfrm>
            <a:off x="2855781" y="6927910"/>
            <a:ext cx="0" cy="273355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96" name="直線矢印コネクタ 95">
            <a:extLst>
              <a:ext uri="{FF2B5EF4-FFF2-40B4-BE49-F238E27FC236}">
                <a16:creationId xmlns:a16="http://schemas.microsoft.com/office/drawing/2014/main" id="{3D29B538-615F-E04A-8485-01E874F61992}"/>
              </a:ext>
            </a:extLst>
          </p:cNvPr>
          <p:cNvCxnSpPr>
            <a:cxnSpLocks/>
          </p:cNvCxnSpPr>
          <p:nvPr/>
        </p:nvCxnSpPr>
        <p:spPr>
          <a:xfrm>
            <a:off x="3992272" y="6912052"/>
            <a:ext cx="0" cy="273355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97" name="テキスト ボックス 96">
            <a:extLst>
              <a:ext uri="{FF2B5EF4-FFF2-40B4-BE49-F238E27FC236}">
                <a16:creationId xmlns:a16="http://schemas.microsoft.com/office/drawing/2014/main" id="{97CB12CA-3369-BD42-BE42-C858C019A639}"/>
              </a:ext>
            </a:extLst>
          </p:cNvPr>
          <p:cNvSpPr txBox="1"/>
          <p:nvPr/>
        </p:nvSpPr>
        <p:spPr>
          <a:xfrm>
            <a:off x="659769" y="5553118"/>
            <a:ext cx="16422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rPr>
              <a:t>脱　臼</a:t>
            </a:r>
          </a:p>
        </p:txBody>
      </p:sp>
      <p:sp>
        <p:nvSpPr>
          <p:cNvPr id="98" name="テキスト ボックス 97">
            <a:extLst>
              <a:ext uri="{FF2B5EF4-FFF2-40B4-BE49-F238E27FC236}">
                <a16:creationId xmlns:a16="http://schemas.microsoft.com/office/drawing/2014/main" id="{FD3891D2-439B-F046-8B88-F98E5755290A}"/>
              </a:ext>
            </a:extLst>
          </p:cNvPr>
          <p:cNvSpPr txBox="1"/>
          <p:nvPr/>
        </p:nvSpPr>
        <p:spPr>
          <a:xfrm>
            <a:off x="2375504" y="5555575"/>
            <a:ext cx="9573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00" b="1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rPr>
              <a:t>陥　没</a:t>
            </a:r>
          </a:p>
        </p:txBody>
      </p:sp>
      <p:sp>
        <p:nvSpPr>
          <p:cNvPr id="99" name="テキスト ボックス 98">
            <a:extLst>
              <a:ext uri="{FF2B5EF4-FFF2-40B4-BE49-F238E27FC236}">
                <a16:creationId xmlns:a16="http://schemas.microsoft.com/office/drawing/2014/main" id="{8B3D1248-EEA9-BC4D-AC89-B053E2730750}"/>
              </a:ext>
            </a:extLst>
          </p:cNvPr>
          <p:cNvSpPr txBox="1"/>
          <p:nvPr/>
        </p:nvSpPr>
        <p:spPr>
          <a:xfrm>
            <a:off x="3510970" y="5571408"/>
            <a:ext cx="1020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>
                <a:solidFill>
                  <a:schemeClr val="bg1"/>
                </a:solidFill>
                <a:latin typeface="Hiragino Sans W4" panose="020B0400000000000000" pitchFamily="34" charset="-128"/>
                <a:ea typeface="Hiragino Sans W4" panose="020B0400000000000000" pitchFamily="34" charset="-128"/>
              </a:rPr>
              <a:t>下顎骨骨折</a:t>
            </a:r>
          </a:p>
        </p:txBody>
      </p:sp>
      <p:cxnSp>
        <p:nvCxnSpPr>
          <p:cNvPr id="100" name="直線矢印コネクタ 99">
            <a:extLst>
              <a:ext uri="{FF2B5EF4-FFF2-40B4-BE49-F238E27FC236}">
                <a16:creationId xmlns:a16="http://schemas.microsoft.com/office/drawing/2014/main" id="{9323C587-312D-E744-8534-1A20A7C7367C}"/>
              </a:ext>
            </a:extLst>
          </p:cNvPr>
          <p:cNvCxnSpPr>
            <a:cxnSpLocks/>
          </p:cNvCxnSpPr>
          <p:nvPr/>
        </p:nvCxnSpPr>
        <p:spPr>
          <a:xfrm>
            <a:off x="885213" y="3625878"/>
            <a:ext cx="0" cy="1827246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1" name="直線矢印コネクタ 100">
            <a:extLst>
              <a:ext uri="{FF2B5EF4-FFF2-40B4-BE49-F238E27FC236}">
                <a16:creationId xmlns:a16="http://schemas.microsoft.com/office/drawing/2014/main" id="{68648A00-59B6-CB40-B5F1-6D13A6B6282F}"/>
              </a:ext>
            </a:extLst>
          </p:cNvPr>
          <p:cNvCxnSpPr>
            <a:cxnSpLocks/>
          </p:cNvCxnSpPr>
          <p:nvPr/>
        </p:nvCxnSpPr>
        <p:spPr>
          <a:xfrm>
            <a:off x="2819400" y="4953000"/>
            <a:ext cx="0" cy="500124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02" name="直線矢印コネクタ 101">
            <a:extLst>
              <a:ext uri="{FF2B5EF4-FFF2-40B4-BE49-F238E27FC236}">
                <a16:creationId xmlns:a16="http://schemas.microsoft.com/office/drawing/2014/main" id="{920D39F3-8B5F-DC4D-A1B9-CC62DA6E8EB7}"/>
              </a:ext>
            </a:extLst>
          </p:cNvPr>
          <p:cNvCxnSpPr>
            <a:cxnSpLocks/>
          </p:cNvCxnSpPr>
          <p:nvPr/>
        </p:nvCxnSpPr>
        <p:spPr>
          <a:xfrm>
            <a:off x="3956150" y="4942470"/>
            <a:ext cx="0" cy="510654"/>
          </a:xfrm>
          <a:prstGeom prst="straightConnector1">
            <a:avLst/>
          </a:prstGeom>
          <a:noFill/>
          <a:ln w="57150" cap="flat">
            <a:solidFill>
              <a:schemeClr val="tx1"/>
            </a:solidFill>
            <a:prstDash val="solid"/>
            <a:miter lim="8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103" name="図 102">
            <a:extLst>
              <a:ext uri="{FF2B5EF4-FFF2-40B4-BE49-F238E27FC236}">
                <a16:creationId xmlns:a16="http://schemas.microsoft.com/office/drawing/2014/main" id="{C628FEB1-6D05-9D49-90B0-E0BECE579E6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8910" y="6321555"/>
            <a:ext cx="478978" cy="461836"/>
          </a:xfrm>
          <a:prstGeom prst="rect">
            <a:avLst/>
          </a:prstGeom>
        </p:spPr>
      </p:pic>
      <p:pic>
        <p:nvPicPr>
          <p:cNvPr id="104" name="図 103">
            <a:extLst>
              <a:ext uri="{FF2B5EF4-FFF2-40B4-BE49-F238E27FC236}">
                <a16:creationId xmlns:a16="http://schemas.microsoft.com/office/drawing/2014/main" id="{584CB053-380F-3B46-8DA8-57B55BB0E65F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6749" b="-1"/>
          <a:stretch/>
        </p:blipFill>
        <p:spPr>
          <a:xfrm>
            <a:off x="2631035" y="6328055"/>
            <a:ext cx="480291" cy="455336"/>
          </a:xfrm>
          <a:prstGeom prst="rect">
            <a:avLst/>
          </a:prstGeom>
        </p:spPr>
      </p:pic>
      <p:pic>
        <p:nvPicPr>
          <p:cNvPr id="105" name="図 104">
            <a:extLst>
              <a:ext uri="{FF2B5EF4-FFF2-40B4-BE49-F238E27FC236}">
                <a16:creationId xmlns:a16="http://schemas.microsoft.com/office/drawing/2014/main" id="{3027F1CE-1301-5F45-B5CF-CDBDE79FA31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756031" y="6332699"/>
            <a:ext cx="472482" cy="455082"/>
          </a:xfrm>
          <a:prstGeom prst="rect">
            <a:avLst/>
          </a:prstGeom>
        </p:spPr>
      </p:pic>
      <p:pic>
        <p:nvPicPr>
          <p:cNvPr id="106" name="図 105">
            <a:extLst>
              <a:ext uri="{FF2B5EF4-FFF2-40B4-BE49-F238E27FC236}">
                <a16:creationId xmlns:a16="http://schemas.microsoft.com/office/drawing/2014/main" id="{40396E66-33D0-7B4D-B5C6-D0E6ADF9238D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3031"/>
          <a:stretch/>
        </p:blipFill>
        <p:spPr>
          <a:xfrm>
            <a:off x="1690536" y="6324625"/>
            <a:ext cx="478208" cy="458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38124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173</Words>
  <Application>Microsoft Macintosh PowerPoint</Application>
  <PresentationFormat>A4 210 x 297 mm</PresentationFormat>
  <Paragraphs>60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Hiragino Sans</vt:lpstr>
      <vt:lpstr>Hiragino Sans W4</vt:lpstr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朝比奈 大輔</dc:creator>
  <cp:lastModifiedBy>朝比奈 大輔</cp:lastModifiedBy>
  <cp:revision>1</cp:revision>
  <dcterms:created xsi:type="dcterms:W3CDTF">2023-02-11T08:05:34Z</dcterms:created>
  <dcterms:modified xsi:type="dcterms:W3CDTF">2023-02-11T08:06:26Z</dcterms:modified>
</cp:coreProperties>
</file>