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55"/>
    <p:restoredTop sz="92167"/>
  </p:normalViewPr>
  <p:slideViewPr>
    <p:cSldViewPr snapToGrid="0" snapToObjects="1">
      <p:cViewPr varScale="1">
        <p:scale>
          <a:sx n="75" d="100"/>
          <a:sy n="75" d="100"/>
        </p:scale>
        <p:origin x="3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70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89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26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70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97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7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89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52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79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753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23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08237-C26B-554B-B4E5-3D8A416F67D7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6303-ED85-DF40-BEA3-91D542B9B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887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181C257-0919-9A47-BC5C-F0006AAB2EFA}"/>
              </a:ext>
            </a:extLst>
          </p:cNvPr>
          <p:cNvGrpSpPr/>
          <p:nvPr/>
        </p:nvGrpSpPr>
        <p:grpSpPr>
          <a:xfrm>
            <a:off x="442993" y="848687"/>
            <a:ext cx="2539428" cy="307775"/>
            <a:chOff x="412436" y="744695"/>
            <a:chExt cx="1509470" cy="307775"/>
          </a:xfrm>
        </p:grpSpPr>
        <p:sp>
          <p:nvSpPr>
            <p:cNvPr id="5" name="角丸四角形 4">
              <a:extLst>
                <a:ext uri="{FF2B5EF4-FFF2-40B4-BE49-F238E27FC236}">
                  <a16:creationId xmlns:a16="http://schemas.microsoft.com/office/drawing/2014/main" id="{119A750A-5012-404F-814B-8331343CC60D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1EDE2B-679E-7B47-BF51-D24898C1CCA0}"/>
                </a:ext>
              </a:extLst>
            </p:cNvPr>
            <p:cNvSpPr txBox="1"/>
            <p:nvPr/>
          </p:nvSpPr>
          <p:spPr>
            <a:xfrm>
              <a:off x="412436" y="744695"/>
              <a:ext cx="150947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創傷処置フローチャート</a:t>
              </a:r>
              <a:endParaRPr lang="en-US" altLang="ja-JP" sz="14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3BC66F9E-1F2E-7142-98F5-7906432569E1}"/>
              </a:ext>
            </a:extLst>
          </p:cNvPr>
          <p:cNvSpPr/>
          <p:nvPr/>
        </p:nvSpPr>
        <p:spPr>
          <a:xfrm>
            <a:off x="1482260" y="1998272"/>
            <a:ext cx="3734262" cy="396754"/>
          </a:xfrm>
          <a:prstGeom prst="roundRect">
            <a:avLst>
              <a:gd name="adj" fmla="val 30127"/>
            </a:avLst>
          </a:prstGeom>
          <a:solidFill>
            <a:schemeClr val="bg1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BE0C927-73E4-B94B-9C69-64392BAC52F7}"/>
              </a:ext>
            </a:extLst>
          </p:cNvPr>
          <p:cNvGrpSpPr/>
          <p:nvPr/>
        </p:nvGrpSpPr>
        <p:grpSpPr>
          <a:xfrm>
            <a:off x="3309942" y="4242324"/>
            <a:ext cx="2518670" cy="505989"/>
            <a:chOff x="2743565" y="2294403"/>
            <a:chExt cx="1509635" cy="324605"/>
          </a:xfrm>
        </p:grpSpPr>
        <p:sp>
          <p:nvSpPr>
            <p:cNvPr id="9" name="角丸四角形 8">
              <a:extLst>
                <a:ext uri="{FF2B5EF4-FFF2-40B4-BE49-F238E27FC236}">
                  <a16:creationId xmlns:a16="http://schemas.microsoft.com/office/drawing/2014/main" id="{00DC4D7E-E9DD-1048-8B7F-80AD8DA42263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5B5B0D9-C5B9-F141-9C08-1ADEBB7A93EF}"/>
                </a:ext>
              </a:extLst>
            </p:cNvPr>
            <p:cNvSpPr txBox="1"/>
            <p:nvPr/>
          </p:nvSpPr>
          <p:spPr>
            <a:xfrm>
              <a:off x="2891022" y="2367854"/>
              <a:ext cx="1362178" cy="17770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②　直接圧迫止血法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1C6CC124-1569-FA46-AB7F-E801A3B8D747}"/>
              </a:ext>
            </a:extLst>
          </p:cNvPr>
          <p:cNvCxnSpPr>
            <a:cxnSpLocks/>
          </p:cNvCxnSpPr>
          <p:nvPr/>
        </p:nvCxnSpPr>
        <p:spPr>
          <a:xfrm>
            <a:off x="3309942" y="2462718"/>
            <a:ext cx="0" cy="402357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CD22FBF-D2DA-E84B-B38D-C3C5BAB735E6}"/>
              </a:ext>
            </a:extLst>
          </p:cNvPr>
          <p:cNvSpPr txBox="1"/>
          <p:nvPr/>
        </p:nvSpPr>
        <p:spPr>
          <a:xfrm>
            <a:off x="2596167" y="9208966"/>
            <a:ext cx="2961028" cy="2616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※</a:t>
            </a:r>
            <a:r>
              <a:rPr kumimoji="1" lang="ja-JP" altLang="en-US" sz="1100">
                <a:latin typeface="Hiragino Sans W4" panose="020B0400000000000000" pitchFamily="34" charset="-128"/>
                <a:ea typeface="Hiragino Sans W4" panose="020B0400000000000000" pitchFamily="34" charset="-128"/>
              </a:rPr>
              <a:t>傷の深さなどで判断する</a:t>
            </a:r>
            <a:endParaRPr kumimoji="1" lang="ja-JP" altLang="en-US" sz="11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063150A8-054B-2641-BF50-786F8CBCC575}"/>
              </a:ext>
            </a:extLst>
          </p:cNvPr>
          <p:cNvCxnSpPr>
            <a:cxnSpLocks/>
          </p:cNvCxnSpPr>
          <p:nvPr/>
        </p:nvCxnSpPr>
        <p:spPr>
          <a:xfrm flipH="1">
            <a:off x="2441739" y="3595040"/>
            <a:ext cx="3505" cy="1733001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7FB956F-B965-5043-A5AB-5124FB2FF12D}"/>
              </a:ext>
            </a:extLst>
          </p:cNvPr>
          <p:cNvGrpSpPr/>
          <p:nvPr/>
        </p:nvGrpSpPr>
        <p:grpSpPr>
          <a:xfrm>
            <a:off x="1482260" y="2966499"/>
            <a:ext cx="3825200" cy="527117"/>
            <a:chOff x="2603582" y="2294403"/>
            <a:chExt cx="1647701" cy="324605"/>
          </a:xfrm>
        </p:grpSpPr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3C8BB115-C2EE-1A4E-937F-810F274EA13F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771D9FE-CB13-CE44-8B07-E698D7C854F6}"/>
                </a:ext>
              </a:extLst>
            </p:cNvPr>
            <p:cNvSpPr txBox="1"/>
            <p:nvPr/>
          </p:nvSpPr>
          <p:spPr>
            <a:xfrm>
              <a:off x="2603582" y="2371416"/>
              <a:ext cx="1647701" cy="1705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出血量の確認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82445A86-5245-AE4D-8874-B2849F971786}"/>
              </a:ext>
            </a:extLst>
          </p:cNvPr>
          <p:cNvCxnSpPr>
            <a:cxnSpLocks/>
          </p:cNvCxnSpPr>
          <p:nvPr/>
        </p:nvCxnSpPr>
        <p:spPr>
          <a:xfrm>
            <a:off x="3300197" y="6010997"/>
            <a:ext cx="4626" cy="38158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5A89D2B-D369-D74F-80B6-2C766A432062}"/>
              </a:ext>
            </a:extLst>
          </p:cNvPr>
          <p:cNvGrpSpPr/>
          <p:nvPr/>
        </p:nvGrpSpPr>
        <p:grpSpPr>
          <a:xfrm>
            <a:off x="514837" y="1226557"/>
            <a:ext cx="1722582" cy="494573"/>
            <a:chOff x="445534" y="1270607"/>
            <a:chExt cx="1391581" cy="494573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FBD13F67-5E65-3C41-8141-C70261EEC5C7}"/>
                </a:ext>
              </a:extLst>
            </p:cNvPr>
            <p:cNvGrpSpPr/>
            <p:nvPr/>
          </p:nvGrpSpPr>
          <p:grpSpPr>
            <a:xfrm>
              <a:off x="445534" y="1270607"/>
              <a:ext cx="1391581" cy="215442"/>
              <a:chOff x="411630" y="1625437"/>
              <a:chExt cx="1391581" cy="215442"/>
            </a:xfrm>
          </p:grpSpPr>
          <p:sp>
            <p:nvSpPr>
              <p:cNvPr id="23" name="角丸四角形 22">
                <a:extLst>
                  <a:ext uri="{FF2B5EF4-FFF2-40B4-BE49-F238E27FC236}">
                    <a16:creationId xmlns:a16="http://schemas.microsoft.com/office/drawing/2014/main" id="{C0DA7829-2F1C-AE4E-8A5B-4E7746D5D4D5}"/>
                  </a:ext>
                </a:extLst>
              </p:cNvPr>
              <p:cNvSpPr/>
              <p:nvPr/>
            </p:nvSpPr>
            <p:spPr>
              <a:xfrm>
                <a:off x="411630" y="1649067"/>
                <a:ext cx="1222432" cy="164952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7B3A7FC0-94CC-B346-8D32-9C6A6F4EA20A}"/>
                  </a:ext>
                </a:extLst>
              </p:cNvPr>
              <p:cNvSpPr txBox="1"/>
              <p:nvPr/>
            </p:nvSpPr>
            <p:spPr>
              <a:xfrm>
                <a:off x="510129" y="1625437"/>
                <a:ext cx="1293082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/>
                  <a:t>行動が求められる場面</a:t>
                </a:r>
                <a:endParaRPr kumimoji="0" lang="ja-JP" altLang="en-US" sz="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1E9C661D-1245-FD4B-A021-E0F7ADE8FB74}"/>
                </a:ext>
              </a:extLst>
            </p:cNvPr>
            <p:cNvGrpSpPr/>
            <p:nvPr/>
          </p:nvGrpSpPr>
          <p:grpSpPr>
            <a:xfrm>
              <a:off x="445534" y="1549738"/>
              <a:ext cx="1315569" cy="215442"/>
              <a:chOff x="416174" y="2206105"/>
              <a:chExt cx="1315569" cy="215442"/>
            </a:xfrm>
          </p:grpSpPr>
          <p:sp>
            <p:nvSpPr>
              <p:cNvPr id="21" name="角丸四角形 20">
                <a:extLst>
                  <a:ext uri="{FF2B5EF4-FFF2-40B4-BE49-F238E27FC236}">
                    <a16:creationId xmlns:a16="http://schemas.microsoft.com/office/drawing/2014/main" id="{44B8D650-7110-804B-A750-2F943A3FD019}"/>
                  </a:ext>
                </a:extLst>
              </p:cNvPr>
              <p:cNvSpPr/>
              <p:nvPr/>
            </p:nvSpPr>
            <p:spPr>
              <a:xfrm>
                <a:off x="416174" y="2235136"/>
                <a:ext cx="1222433" cy="163793"/>
              </a:xfrm>
              <a:prstGeom prst="roundRect">
                <a:avLst>
                  <a:gd name="adj" fmla="val 30127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4136D181-4B3A-B24E-924A-AACBEA1AD53B}"/>
                  </a:ext>
                </a:extLst>
              </p:cNvPr>
              <p:cNvSpPr txBox="1"/>
              <p:nvPr/>
            </p:nvSpPr>
            <p:spPr>
              <a:xfrm>
                <a:off x="519396" y="2206105"/>
                <a:ext cx="1212347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 dirty="0"/>
                  <a:t>判断が求められる場面</a:t>
                </a:r>
                <a:endParaRPr kumimoji="0" lang="ja-JP" altLang="en-US" sz="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D284569-ABD4-3843-B2B5-7DEC3881EF8E}"/>
              </a:ext>
            </a:extLst>
          </p:cNvPr>
          <p:cNvSpPr txBox="1"/>
          <p:nvPr/>
        </p:nvSpPr>
        <p:spPr>
          <a:xfrm>
            <a:off x="1156366" y="3565602"/>
            <a:ext cx="138438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出血少ない</a:t>
            </a:r>
            <a:endParaRPr kumimoji="1" lang="ja-JP" altLang="en-US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F26EC92-D9D4-3941-86EF-B9C3C3CF23A4}"/>
              </a:ext>
            </a:extLst>
          </p:cNvPr>
          <p:cNvSpPr txBox="1"/>
          <p:nvPr/>
        </p:nvSpPr>
        <p:spPr>
          <a:xfrm>
            <a:off x="2269807" y="2075071"/>
            <a:ext cx="2811934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①創傷発生・グローブの着用</a:t>
            </a:r>
            <a:endParaRPr kumimoji="0" lang="ja-JP" altLang="en-US" sz="12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96CFFC1E-B213-D149-85D1-31AC2C331723}"/>
              </a:ext>
            </a:extLst>
          </p:cNvPr>
          <p:cNvCxnSpPr>
            <a:cxnSpLocks/>
          </p:cNvCxnSpPr>
          <p:nvPr/>
        </p:nvCxnSpPr>
        <p:spPr>
          <a:xfrm>
            <a:off x="4383326" y="3618408"/>
            <a:ext cx="0" cy="52582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914AAC0-1E7A-7949-9CB5-65B8062CD667}"/>
              </a:ext>
            </a:extLst>
          </p:cNvPr>
          <p:cNvSpPr txBox="1"/>
          <p:nvPr/>
        </p:nvSpPr>
        <p:spPr>
          <a:xfrm>
            <a:off x="4277393" y="3568820"/>
            <a:ext cx="138438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出血多い</a:t>
            </a:r>
            <a:endParaRPr kumimoji="1" lang="ja-JP" altLang="en-US" sz="12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4975132-F838-F447-AB23-8D1B6CD87B0C}"/>
              </a:ext>
            </a:extLst>
          </p:cNvPr>
          <p:cNvGrpSpPr/>
          <p:nvPr/>
        </p:nvGrpSpPr>
        <p:grpSpPr>
          <a:xfrm>
            <a:off x="1533163" y="5421815"/>
            <a:ext cx="3825200" cy="527117"/>
            <a:chOff x="2603582" y="2294403"/>
            <a:chExt cx="1647701" cy="324605"/>
          </a:xfrm>
        </p:grpSpPr>
        <p:sp>
          <p:nvSpPr>
            <p:cNvPr id="30" name="角丸四角形 29">
              <a:extLst>
                <a:ext uri="{FF2B5EF4-FFF2-40B4-BE49-F238E27FC236}">
                  <a16:creationId xmlns:a16="http://schemas.microsoft.com/office/drawing/2014/main" id="{F4CBA4B9-D501-E540-8AC0-E56BFFB1B768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521334F9-5CFD-E547-B3F8-58AC085FEAC2}"/>
                </a:ext>
              </a:extLst>
            </p:cNvPr>
            <p:cNvSpPr txBox="1"/>
            <p:nvPr/>
          </p:nvSpPr>
          <p:spPr>
            <a:xfrm>
              <a:off x="2603582" y="2371416"/>
              <a:ext cx="1647701" cy="1705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傷の状態確認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A0E5C5B0-5F2C-E446-8D03-839A8131EAD6}"/>
              </a:ext>
            </a:extLst>
          </p:cNvPr>
          <p:cNvGrpSpPr/>
          <p:nvPr/>
        </p:nvGrpSpPr>
        <p:grpSpPr>
          <a:xfrm>
            <a:off x="1858137" y="6476708"/>
            <a:ext cx="3162347" cy="527117"/>
            <a:chOff x="2743565" y="2294403"/>
            <a:chExt cx="1362178" cy="324605"/>
          </a:xfrm>
        </p:grpSpPr>
        <p:sp>
          <p:nvSpPr>
            <p:cNvPr id="33" name="角丸四角形 32">
              <a:extLst>
                <a:ext uri="{FF2B5EF4-FFF2-40B4-BE49-F238E27FC236}">
                  <a16:creationId xmlns:a16="http://schemas.microsoft.com/office/drawing/2014/main" id="{7C7F76E8-A7DB-3242-9278-68CAE2C3CF2C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0210052E-24B1-0C47-A0B9-C81BD3B6BA85}"/>
                </a:ext>
              </a:extLst>
            </p:cNvPr>
            <p:cNvSpPr txBox="1"/>
            <p:nvPr/>
          </p:nvSpPr>
          <p:spPr>
            <a:xfrm>
              <a:off x="2743565" y="2371415"/>
              <a:ext cx="1362178" cy="1705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③　流水で洗浄・異物除去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C81C75F4-C3AE-3D47-B119-DE5FFE0853E6}"/>
              </a:ext>
            </a:extLst>
          </p:cNvPr>
          <p:cNvGrpSpPr/>
          <p:nvPr/>
        </p:nvGrpSpPr>
        <p:grpSpPr>
          <a:xfrm>
            <a:off x="1798184" y="7502059"/>
            <a:ext cx="3183546" cy="527117"/>
            <a:chOff x="2734434" y="2294403"/>
            <a:chExt cx="1371309" cy="324605"/>
          </a:xfrm>
        </p:grpSpPr>
        <p:sp>
          <p:nvSpPr>
            <p:cNvPr id="36" name="角丸四角形 35">
              <a:extLst>
                <a:ext uri="{FF2B5EF4-FFF2-40B4-BE49-F238E27FC236}">
                  <a16:creationId xmlns:a16="http://schemas.microsoft.com/office/drawing/2014/main" id="{7D5443C0-7A27-E249-A0C9-124EE7C2BE1C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17016381-27B4-D74B-8DD3-B3521EEB1298}"/>
                </a:ext>
              </a:extLst>
            </p:cNvPr>
            <p:cNvSpPr txBox="1"/>
            <p:nvPr/>
          </p:nvSpPr>
          <p:spPr>
            <a:xfrm>
              <a:off x="2734434" y="2371415"/>
              <a:ext cx="1366077" cy="17708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④　創面の保護</a:t>
              </a:r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165EEE06-93DA-1345-957C-7081BA5CAE12}"/>
              </a:ext>
            </a:extLst>
          </p:cNvPr>
          <p:cNvCxnSpPr>
            <a:cxnSpLocks/>
          </p:cNvCxnSpPr>
          <p:nvPr/>
        </p:nvCxnSpPr>
        <p:spPr>
          <a:xfrm>
            <a:off x="3284827" y="7056822"/>
            <a:ext cx="4626" cy="38158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5D4F3B8E-FA3C-C840-947F-44AA441D3534}"/>
              </a:ext>
            </a:extLst>
          </p:cNvPr>
          <p:cNvGrpSpPr/>
          <p:nvPr/>
        </p:nvGrpSpPr>
        <p:grpSpPr>
          <a:xfrm>
            <a:off x="1814463" y="8609540"/>
            <a:ext cx="3196442" cy="586726"/>
            <a:chOff x="2728879" y="2294403"/>
            <a:chExt cx="1376864" cy="361314"/>
          </a:xfrm>
        </p:grpSpPr>
        <p:sp>
          <p:nvSpPr>
            <p:cNvPr id="40" name="角丸四角形 39">
              <a:extLst>
                <a:ext uri="{FF2B5EF4-FFF2-40B4-BE49-F238E27FC236}">
                  <a16:creationId xmlns:a16="http://schemas.microsoft.com/office/drawing/2014/main" id="{FAC43495-7206-3F42-A6F5-493E2BF3B07F}"/>
                </a:ext>
              </a:extLst>
            </p:cNvPr>
            <p:cNvSpPr/>
            <p:nvPr/>
          </p:nvSpPr>
          <p:spPr>
            <a:xfrm>
              <a:off x="2743565" y="2294403"/>
              <a:ext cx="1362178" cy="324605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B777CFBB-ED18-FC4E-8764-97334307EF73}"/>
                </a:ext>
              </a:extLst>
            </p:cNvPr>
            <p:cNvSpPr txBox="1"/>
            <p:nvPr/>
          </p:nvSpPr>
          <p:spPr>
            <a:xfrm>
              <a:off x="2728879" y="2371417"/>
              <a:ext cx="1362178" cy="2843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lang="ja-JP" altLang="en-US" sz="1200" b="1" dirty="0">
                  <a:effectLst/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医療機関を受診 </a:t>
              </a:r>
            </a:p>
            <a:p>
              <a:pPr algn="ctr"/>
              <a:endParaRPr kumimoji="1" lang="ja-JP" altLang="en-US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F4BDDEF7-9D7C-3748-81EC-3867B8404623}"/>
              </a:ext>
            </a:extLst>
          </p:cNvPr>
          <p:cNvCxnSpPr>
            <a:cxnSpLocks/>
          </p:cNvCxnSpPr>
          <p:nvPr/>
        </p:nvCxnSpPr>
        <p:spPr>
          <a:xfrm>
            <a:off x="3280801" y="8110239"/>
            <a:ext cx="4626" cy="38158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D6BEA4F5-BAE2-A948-952D-A551FB374435}"/>
              </a:ext>
            </a:extLst>
          </p:cNvPr>
          <p:cNvGrpSpPr/>
          <p:nvPr/>
        </p:nvGrpSpPr>
        <p:grpSpPr>
          <a:xfrm>
            <a:off x="398930" y="317009"/>
            <a:ext cx="6060141" cy="276999"/>
            <a:chOff x="457200" y="310912"/>
            <a:chExt cx="5943600" cy="271672"/>
          </a:xfrm>
        </p:grpSpPr>
        <p:sp>
          <p:nvSpPr>
            <p:cNvPr id="44" name="テキスト ボックス 5">
              <a:extLst>
                <a:ext uri="{FF2B5EF4-FFF2-40B4-BE49-F238E27FC236}">
                  <a16:creationId xmlns:a16="http://schemas.microsoft.com/office/drawing/2014/main" id="{5B359A2E-BD7D-5F4A-8919-A55479368A9B}"/>
                </a:ext>
              </a:extLst>
            </p:cNvPr>
            <p:cNvSpPr txBox="1"/>
            <p:nvPr/>
          </p:nvSpPr>
          <p:spPr>
            <a:xfrm>
              <a:off x="457200" y="310912"/>
              <a:ext cx="5943600" cy="27167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endParaRPr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DF80E95C-E209-BF46-BC93-BF0CE55FDBB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572522"/>
              <a:ext cx="5715000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D7EAB676-979D-AA42-92E4-F883D5A9AFF3}"/>
              </a:ext>
            </a:extLst>
          </p:cNvPr>
          <p:cNvCxnSpPr>
            <a:cxnSpLocks/>
          </p:cNvCxnSpPr>
          <p:nvPr/>
        </p:nvCxnSpPr>
        <p:spPr>
          <a:xfrm>
            <a:off x="4383326" y="4802212"/>
            <a:ext cx="0" cy="525829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5867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62</Words>
  <Application>Microsoft Macintosh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1</cp:revision>
  <dcterms:created xsi:type="dcterms:W3CDTF">2023-02-11T08:03:19Z</dcterms:created>
  <dcterms:modified xsi:type="dcterms:W3CDTF">2023-02-11T08:04:07Z</dcterms:modified>
</cp:coreProperties>
</file>