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72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17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72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15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51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420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60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29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05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3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23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2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C0717-0561-1948-A7BC-3C7451DDC85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857B2-D8CA-8743-8E91-7A773AD83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32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カギ線コネクタ 3">
            <a:extLst>
              <a:ext uri="{FF2B5EF4-FFF2-40B4-BE49-F238E27FC236}">
                <a16:creationId xmlns:a16="http://schemas.microsoft.com/office/drawing/2014/main" id="{A777D519-30A3-4542-A111-B3B3E546CC78}"/>
              </a:ext>
            </a:extLst>
          </p:cNvPr>
          <p:cNvCxnSpPr>
            <a:cxnSpLocks/>
          </p:cNvCxnSpPr>
          <p:nvPr/>
        </p:nvCxnSpPr>
        <p:spPr>
          <a:xfrm rot="10800000">
            <a:off x="4209055" y="6976195"/>
            <a:ext cx="1701771" cy="714711"/>
          </a:xfrm>
          <a:prstGeom prst="bentConnector3">
            <a:avLst>
              <a:gd name="adj1" fmla="val 4792"/>
            </a:avLst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" name="カギ線コネクタ 4">
            <a:extLst>
              <a:ext uri="{FF2B5EF4-FFF2-40B4-BE49-F238E27FC236}">
                <a16:creationId xmlns:a16="http://schemas.microsoft.com/office/drawing/2014/main" id="{9F161FA6-6067-B64C-97E3-7B2D06B0B2C2}"/>
              </a:ext>
            </a:extLst>
          </p:cNvPr>
          <p:cNvCxnSpPr>
            <a:cxnSpLocks/>
          </p:cNvCxnSpPr>
          <p:nvPr/>
        </p:nvCxnSpPr>
        <p:spPr>
          <a:xfrm flipV="1">
            <a:off x="1071040" y="6967649"/>
            <a:ext cx="1586006" cy="715649"/>
          </a:xfrm>
          <a:prstGeom prst="bentConnector3">
            <a:avLst>
              <a:gd name="adj1" fmla="val 7455"/>
            </a:avLst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9BD7579F-318E-494B-998B-D5129A1EED16}"/>
              </a:ext>
            </a:extLst>
          </p:cNvPr>
          <p:cNvGrpSpPr/>
          <p:nvPr/>
        </p:nvGrpSpPr>
        <p:grpSpPr>
          <a:xfrm>
            <a:off x="535379" y="687582"/>
            <a:ext cx="2539428" cy="307775"/>
            <a:chOff x="412436" y="744695"/>
            <a:chExt cx="1509470" cy="307775"/>
          </a:xfrm>
        </p:grpSpPr>
        <p:sp>
          <p:nvSpPr>
            <p:cNvPr id="7" name="角丸四角形 6">
              <a:extLst>
                <a:ext uri="{FF2B5EF4-FFF2-40B4-BE49-F238E27FC236}">
                  <a16:creationId xmlns:a16="http://schemas.microsoft.com/office/drawing/2014/main" id="{97BBA79F-8F10-F741-96BD-B6C3F9FA8219}"/>
                </a:ext>
              </a:extLst>
            </p:cNvPr>
            <p:cNvSpPr/>
            <p:nvPr/>
          </p:nvSpPr>
          <p:spPr>
            <a:xfrm>
              <a:off x="421540" y="744695"/>
              <a:ext cx="1491263" cy="28071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2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1DD3238-CC54-D240-B170-F1ACE142E639}"/>
                </a:ext>
              </a:extLst>
            </p:cNvPr>
            <p:cNvSpPr txBox="1"/>
            <p:nvPr/>
          </p:nvSpPr>
          <p:spPr>
            <a:xfrm>
              <a:off x="412436" y="744695"/>
              <a:ext cx="150947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4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BLS</a:t>
              </a:r>
              <a:r>
                <a:rPr lang="ja-JP" altLang="en-US" sz="14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のフローチャート</a:t>
              </a:r>
              <a:endParaRPr kumimoji="0" lang="ja-JP" alt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D4E5052-7842-DD40-A29B-8B5E310B045D}"/>
              </a:ext>
            </a:extLst>
          </p:cNvPr>
          <p:cNvGrpSpPr/>
          <p:nvPr/>
        </p:nvGrpSpPr>
        <p:grpSpPr>
          <a:xfrm>
            <a:off x="580488" y="1073065"/>
            <a:ext cx="5892775" cy="8385602"/>
            <a:chOff x="580488" y="1073065"/>
            <a:chExt cx="5892775" cy="8385602"/>
          </a:xfrm>
        </p:grpSpPr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0D93DB19-0BDF-4344-8E1E-CEA163776DD9}"/>
                </a:ext>
              </a:extLst>
            </p:cNvPr>
            <p:cNvSpPr/>
            <p:nvPr/>
          </p:nvSpPr>
          <p:spPr>
            <a:xfrm>
              <a:off x="582661" y="8624184"/>
              <a:ext cx="5783006" cy="834483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角丸四角形 10">
              <a:extLst>
                <a:ext uri="{FF2B5EF4-FFF2-40B4-BE49-F238E27FC236}">
                  <a16:creationId xmlns:a16="http://schemas.microsoft.com/office/drawing/2014/main" id="{2B29316A-16B3-5E4F-A784-BD2EEF873333}"/>
                </a:ext>
              </a:extLst>
            </p:cNvPr>
            <p:cNvSpPr/>
            <p:nvPr/>
          </p:nvSpPr>
          <p:spPr>
            <a:xfrm>
              <a:off x="2734149" y="5881408"/>
              <a:ext cx="1366990" cy="405436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2" name="角丸四角形 11">
              <a:extLst>
                <a:ext uri="{FF2B5EF4-FFF2-40B4-BE49-F238E27FC236}">
                  <a16:creationId xmlns:a16="http://schemas.microsoft.com/office/drawing/2014/main" id="{64E15D0D-1AB2-074D-9061-7C3412F96791}"/>
                </a:ext>
              </a:extLst>
            </p:cNvPr>
            <p:cNvSpPr/>
            <p:nvPr/>
          </p:nvSpPr>
          <p:spPr>
            <a:xfrm>
              <a:off x="2687965" y="6651725"/>
              <a:ext cx="1498246" cy="807410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3" name="角丸四角形 12">
              <a:extLst>
                <a:ext uri="{FF2B5EF4-FFF2-40B4-BE49-F238E27FC236}">
                  <a16:creationId xmlns:a16="http://schemas.microsoft.com/office/drawing/2014/main" id="{14D9A258-FD28-3C49-9577-2AC9EF2E6FEB}"/>
                </a:ext>
              </a:extLst>
            </p:cNvPr>
            <p:cNvSpPr/>
            <p:nvPr/>
          </p:nvSpPr>
          <p:spPr>
            <a:xfrm>
              <a:off x="976115" y="7654623"/>
              <a:ext cx="2186490" cy="545673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621EDD3A-7700-F444-8B09-F5053490C8D2}"/>
                </a:ext>
              </a:extLst>
            </p:cNvPr>
            <p:cNvGrpSpPr/>
            <p:nvPr/>
          </p:nvGrpSpPr>
          <p:grpSpPr>
            <a:xfrm>
              <a:off x="2748844" y="1073065"/>
              <a:ext cx="1374260" cy="342144"/>
              <a:chOff x="2833342" y="1324441"/>
              <a:chExt cx="1293083" cy="342144"/>
            </a:xfrm>
          </p:grpSpPr>
          <p:sp>
            <p:nvSpPr>
              <p:cNvPr id="56" name="角丸四角形 55">
                <a:extLst>
                  <a:ext uri="{FF2B5EF4-FFF2-40B4-BE49-F238E27FC236}">
                    <a16:creationId xmlns:a16="http://schemas.microsoft.com/office/drawing/2014/main" id="{54479FDE-6AF6-9243-9DB1-A3C9352C1579}"/>
                  </a:ext>
                </a:extLst>
              </p:cNvPr>
              <p:cNvSpPr/>
              <p:nvPr/>
            </p:nvSpPr>
            <p:spPr>
              <a:xfrm>
                <a:off x="2833342" y="1324441"/>
                <a:ext cx="1293083" cy="342144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8FFEFC7B-3A33-4C4E-AFE3-4362EAC788CA}"/>
                  </a:ext>
                </a:extLst>
              </p:cNvPr>
              <p:cNvSpPr txBox="1"/>
              <p:nvPr/>
            </p:nvSpPr>
            <p:spPr>
              <a:xfrm>
                <a:off x="2868964" y="1351542"/>
                <a:ext cx="1187345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❶</a:t>
                </a:r>
                <a:r>
                  <a:rPr kumimoji="1" lang="ja-JP" altLang="en-US" sz="12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　周囲の観察</a:t>
                </a:r>
                <a:endParaRPr kumimoji="1"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1F732BE0-B59A-8548-B601-1520AD58F6BA}"/>
                </a:ext>
              </a:extLst>
            </p:cNvPr>
            <p:cNvGrpSpPr/>
            <p:nvPr/>
          </p:nvGrpSpPr>
          <p:grpSpPr>
            <a:xfrm>
              <a:off x="2729862" y="2220325"/>
              <a:ext cx="1382441" cy="324605"/>
              <a:chOff x="2723302" y="2294403"/>
              <a:chExt cx="1382441" cy="324605"/>
            </a:xfrm>
          </p:grpSpPr>
          <p:sp>
            <p:nvSpPr>
              <p:cNvPr id="54" name="角丸四角形 53">
                <a:extLst>
                  <a:ext uri="{FF2B5EF4-FFF2-40B4-BE49-F238E27FC236}">
                    <a16:creationId xmlns:a16="http://schemas.microsoft.com/office/drawing/2014/main" id="{D7AE7266-2808-5D43-B02E-A0821DDC90FC}"/>
                  </a:ext>
                </a:extLst>
              </p:cNvPr>
              <p:cNvSpPr/>
              <p:nvPr/>
            </p:nvSpPr>
            <p:spPr>
              <a:xfrm>
                <a:off x="2743565" y="2294403"/>
                <a:ext cx="1362178" cy="324605"/>
              </a:xfrm>
              <a:prstGeom prst="roundRect">
                <a:avLst>
                  <a:gd name="adj" fmla="val 30127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0D5F89CF-C1F9-574C-AD22-7C5A4D9BA906}"/>
                  </a:ext>
                </a:extLst>
              </p:cNvPr>
              <p:cNvSpPr txBox="1"/>
              <p:nvPr/>
            </p:nvSpPr>
            <p:spPr>
              <a:xfrm>
                <a:off x="2723302" y="2328706"/>
                <a:ext cx="1349791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❸</a:t>
                </a:r>
                <a:r>
                  <a:rPr kumimoji="1" lang="ja-JP" altLang="en-US" sz="12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　反応の確認</a:t>
                </a:r>
                <a:endParaRPr kumimoji="1"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9555BEE9-4CDB-4E4F-8957-5DDE49248C74}"/>
                </a:ext>
              </a:extLst>
            </p:cNvPr>
            <p:cNvGrpSpPr/>
            <p:nvPr/>
          </p:nvGrpSpPr>
          <p:grpSpPr>
            <a:xfrm>
              <a:off x="2508002" y="4029851"/>
              <a:ext cx="1798967" cy="377918"/>
              <a:chOff x="2517455" y="4166878"/>
              <a:chExt cx="1798967" cy="377918"/>
            </a:xfrm>
          </p:grpSpPr>
          <p:sp>
            <p:nvSpPr>
              <p:cNvPr id="52" name="角丸四角形 51">
                <a:extLst>
                  <a:ext uri="{FF2B5EF4-FFF2-40B4-BE49-F238E27FC236}">
                    <a16:creationId xmlns:a16="http://schemas.microsoft.com/office/drawing/2014/main" id="{ECBCF8A4-8232-3D4B-AF08-EF950ECDE086}"/>
                  </a:ext>
                </a:extLst>
              </p:cNvPr>
              <p:cNvSpPr/>
              <p:nvPr/>
            </p:nvSpPr>
            <p:spPr>
              <a:xfrm>
                <a:off x="2517455" y="4166878"/>
                <a:ext cx="1798967" cy="377918"/>
              </a:xfrm>
              <a:prstGeom prst="roundRect">
                <a:avLst>
                  <a:gd name="adj" fmla="val 30127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9E56C5DB-2AB7-9C4F-9F68-770F9CE938F1}"/>
                  </a:ext>
                </a:extLst>
              </p:cNvPr>
              <p:cNvSpPr txBox="1"/>
              <p:nvPr/>
            </p:nvSpPr>
            <p:spPr>
              <a:xfrm>
                <a:off x="2541576" y="4210517"/>
                <a:ext cx="177484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❺</a:t>
                </a:r>
                <a:r>
                  <a:rPr kumimoji="1" lang="ja-JP" altLang="en-US" sz="12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 普段通りの呼吸確認</a:t>
                </a:r>
                <a:endParaRPr kumimoji="1"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</p:txBody>
          </p:sp>
        </p:grpSp>
        <p:sp>
          <p:nvSpPr>
            <p:cNvPr id="17" name="フローチャート: 処理 16">
              <a:extLst>
                <a:ext uri="{FF2B5EF4-FFF2-40B4-BE49-F238E27FC236}">
                  <a16:creationId xmlns:a16="http://schemas.microsoft.com/office/drawing/2014/main" id="{ADEDCFB5-3623-564B-B0D0-C24D7AA274AC}"/>
                </a:ext>
              </a:extLst>
            </p:cNvPr>
            <p:cNvSpPr/>
            <p:nvPr/>
          </p:nvSpPr>
          <p:spPr>
            <a:xfrm>
              <a:off x="2834031" y="5818499"/>
              <a:ext cx="1189935" cy="359230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33CE2118-C8DD-684E-BE1A-D983C0635101}"/>
                </a:ext>
              </a:extLst>
            </p:cNvPr>
            <p:cNvSpPr txBox="1"/>
            <p:nvPr/>
          </p:nvSpPr>
          <p:spPr>
            <a:xfrm>
              <a:off x="2724857" y="6708753"/>
              <a:ext cx="1415772" cy="615553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sz="1200" b="1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❽</a:t>
              </a:r>
              <a:r>
                <a:rPr kumimoji="1" lang="en-US" altLang="ja-JP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AED</a:t>
              </a: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の使用</a:t>
              </a:r>
              <a:endParaRPr kumimoji="1"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8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心電図解析をして</a:t>
              </a:r>
              <a:endParaRPr kumimoji="1" lang="en-US" altLang="ja-JP" sz="8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lang="ja-JP" altLang="en-US" sz="8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電気ショックは</a:t>
              </a:r>
              <a:r>
                <a:rPr lang="ja-JP" altLang="en-US" sz="8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必要か確認</a:t>
              </a:r>
              <a:endParaRPr kumimoji="1"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2833D6DA-9AE1-7344-8A9D-8BDBC12E6AD3}"/>
                </a:ext>
              </a:extLst>
            </p:cNvPr>
            <p:cNvSpPr txBox="1"/>
            <p:nvPr/>
          </p:nvSpPr>
          <p:spPr>
            <a:xfrm>
              <a:off x="4173674" y="2080355"/>
              <a:ext cx="7363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あり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869E4FC-EA67-6147-891E-8692E519341F}"/>
                </a:ext>
              </a:extLst>
            </p:cNvPr>
            <p:cNvSpPr txBox="1"/>
            <p:nvPr/>
          </p:nvSpPr>
          <p:spPr>
            <a:xfrm>
              <a:off x="4295842" y="7270749"/>
              <a:ext cx="90377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必要なし</a:t>
              </a: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99801E0-C7F6-6248-A877-40B10DF34533}"/>
                </a:ext>
              </a:extLst>
            </p:cNvPr>
            <p:cNvSpPr txBox="1"/>
            <p:nvPr/>
          </p:nvSpPr>
          <p:spPr>
            <a:xfrm>
              <a:off x="884279" y="7633244"/>
              <a:ext cx="2352103" cy="5078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電気ショック</a:t>
              </a:r>
              <a:endPara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ショック後直ち</a:t>
              </a:r>
              <a:r>
                <a:rPr lang="ja-JP" altLang="en-US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に胸骨圧迫から再開</a:t>
              </a:r>
              <a:r>
                <a:rPr lang="ja-JP" altLang="en-US" sz="9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*</a:t>
              </a:r>
              <a:r>
                <a:rPr lang="en-US" altLang="ja-JP" sz="9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2</a:t>
              </a:r>
              <a:endParaRPr kumimoji="1" lang="ja-JP" altLang="en-US" sz="9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960C490-DC8D-8444-9E91-D45C09B63E45}"/>
                </a:ext>
              </a:extLst>
            </p:cNvPr>
            <p:cNvSpPr txBox="1"/>
            <p:nvPr/>
          </p:nvSpPr>
          <p:spPr>
            <a:xfrm>
              <a:off x="1710151" y="7270749"/>
              <a:ext cx="86277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必要あり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9EB2F1EC-2683-394C-8860-21B110D92CD0}"/>
                </a:ext>
              </a:extLst>
            </p:cNvPr>
            <p:cNvSpPr txBox="1"/>
            <p:nvPr/>
          </p:nvSpPr>
          <p:spPr>
            <a:xfrm>
              <a:off x="3472876" y="2613313"/>
              <a:ext cx="1517077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なし・判断に迷う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E605F1D9-5270-F849-ACF3-2040CC67D9C5}"/>
                </a:ext>
              </a:extLst>
            </p:cNvPr>
            <p:cNvSpPr txBox="1"/>
            <p:nvPr/>
          </p:nvSpPr>
          <p:spPr>
            <a:xfrm>
              <a:off x="596604" y="8705384"/>
              <a:ext cx="5769063" cy="7232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●　救急隊</a:t>
              </a:r>
              <a:r>
                <a:rPr kumimoji="1"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に引き継ぐまで、または傷病者に普段通りの</a:t>
              </a: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呼吸や目的</a:t>
              </a:r>
              <a:r>
                <a:rPr kumimoji="1"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のある</a:t>
              </a: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仕草が</a:t>
              </a:r>
              <a:endParaRPr kumimoji="1"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認められるまで続ける。</a:t>
              </a:r>
              <a:endParaRPr kumimoji="1"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endParaRPr kumimoji="1" lang="en-US" altLang="ja-JP" sz="5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●　普段通りの呼吸や目的のある仕草が認められた場合、回復体位で観察する。</a:t>
              </a:r>
              <a:endParaRPr kumimoji="1"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67E1ED6C-E75E-2F49-8B76-71636A3F3EE6}"/>
                </a:ext>
              </a:extLst>
            </p:cNvPr>
            <p:cNvSpPr txBox="1"/>
            <p:nvPr/>
          </p:nvSpPr>
          <p:spPr>
            <a:xfrm>
              <a:off x="984791" y="5520820"/>
              <a:ext cx="2151081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*</a:t>
              </a:r>
              <a:r>
                <a:rPr lang="en-US" altLang="ja-JP" sz="9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1</a:t>
              </a:r>
              <a:r>
                <a:rPr kumimoji="1" lang="ja-JP" altLang="en-US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小児は胸の厚さの約</a:t>
              </a:r>
              <a:r>
                <a:rPr kumimoji="1" lang="en-US" altLang="ja-JP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1/3</a:t>
              </a:r>
              <a:endParaRPr kumimoji="1" lang="ja-JP" altLang="en-US" sz="9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E82931CE-7409-0C4E-9D42-E1F472779FEC}"/>
                </a:ext>
              </a:extLst>
            </p:cNvPr>
            <p:cNvSpPr txBox="1"/>
            <p:nvPr/>
          </p:nvSpPr>
          <p:spPr>
            <a:xfrm>
              <a:off x="2056578" y="8258523"/>
              <a:ext cx="2934462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*</a:t>
              </a:r>
              <a:r>
                <a:rPr lang="en-US" altLang="ja-JP" sz="9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2</a:t>
              </a:r>
              <a:r>
                <a:rPr kumimoji="1" lang="ja-JP" altLang="en-US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強く、速く、絶え間なく胸骨</a:t>
              </a:r>
              <a:r>
                <a:rPr kumimoji="1"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圧迫を実施する。</a:t>
              </a:r>
              <a:endParaRPr kumimoji="1" lang="ja-JP" altLang="en-US" sz="9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9420CA4-84F3-9C44-8353-12BEAB373D4A}"/>
                </a:ext>
              </a:extLst>
            </p:cNvPr>
            <p:cNvSpPr txBox="1"/>
            <p:nvPr/>
          </p:nvSpPr>
          <p:spPr>
            <a:xfrm>
              <a:off x="4274015" y="3895607"/>
              <a:ext cx="7363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あり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562447E0-C55F-A64B-B436-0430054D67D3}"/>
                </a:ext>
              </a:extLst>
            </p:cNvPr>
            <p:cNvSpPr txBox="1"/>
            <p:nvPr/>
          </p:nvSpPr>
          <p:spPr>
            <a:xfrm>
              <a:off x="3548430" y="4461022"/>
              <a:ext cx="1517077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なし・判断に迷う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F6424C19-C3FD-9A49-A8D9-272B8F65088D}"/>
                </a:ext>
              </a:extLst>
            </p:cNvPr>
            <p:cNvSpPr txBox="1"/>
            <p:nvPr/>
          </p:nvSpPr>
          <p:spPr>
            <a:xfrm>
              <a:off x="2778434" y="5947799"/>
              <a:ext cx="1349465" cy="28473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❼</a:t>
              </a: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 </a:t>
              </a:r>
              <a:r>
                <a:rPr kumimoji="1" lang="en-US" altLang="ja-JP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AED</a:t>
              </a: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の装着</a:t>
              </a:r>
              <a:endParaRPr kumimoji="1"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30" name="角丸四角形 29">
              <a:extLst>
                <a:ext uri="{FF2B5EF4-FFF2-40B4-BE49-F238E27FC236}">
                  <a16:creationId xmlns:a16="http://schemas.microsoft.com/office/drawing/2014/main" id="{30B35A90-3F64-D94B-9699-BFC5B2931A30}"/>
                </a:ext>
              </a:extLst>
            </p:cNvPr>
            <p:cNvSpPr/>
            <p:nvPr/>
          </p:nvSpPr>
          <p:spPr>
            <a:xfrm>
              <a:off x="5047443" y="2228526"/>
              <a:ext cx="1425820" cy="318711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1E7FE7AC-0CE6-A94A-8839-A2199A4FF8CF}"/>
                </a:ext>
              </a:extLst>
            </p:cNvPr>
            <p:cNvSpPr txBox="1"/>
            <p:nvPr/>
          </p:nvSpPr>
          <p:spPr>
            <a:xfrm>
              <a:off x="5242014" y="2254888"/>
              <a:ext cx="1107997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具合を尋ねる</a:t>
              </a:r>
              <a:endParaRPr kumimoji="1"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331BC874-2A14-394C-8735-2BD33FA40E62}"/>
                </a:ext>
              </a:extLst>
            </p:cNvPr>
            <p:cNvGrpSpPr/>
            <p:nvPr/>
          </p:nvGrpSpPr>
          <p:grpSpPr>
            <a:xfrm>
              <a:off x="1754494" y="2942170"/>
              <a:ext cx="3392869" cy="705913"/>
              <a:chOff x="1634062" y="2949494"/>
              <a:chExt cx="3392869" cy="705913"/>
            </a:xfrm>
          </p:grpSpPr>
          <p:sp>
            <p:nvSpPr>
              <p:cNvPr id="50" name="角丸四角形 49">
                <a:extLst>
                  <a:ext uri="{FF2B5EF4-FFF2-40B4-BE49-F238E27FC236}">
                    <a16:creationId xmlns:a16="http://schemas.microsoft.com/office/drawing/2014/main" id="{ABAD3359-DA2C-3347-9F0A-7AB1A2A39CFB}"/>
                  </a:ext>
                </a:extLst>
              </p:cNvPr>
              <p:cNvSpPr/>
              <p:nvPr/>
            </p:nvSpPr>
            <p:spPr>
              <a:xfrm>
                <a:off x="2169088" y="2949494"/>
                <a:ext cx="2366886" cy="705913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51" name="テキスト ボックス 50">
                <a:extLst>
                  <a:ext uri="{FF2B5EF4-FFF2-40B4-BE49-F238E27FC236}">
                    <a16:creationId xmlns:a16="http://schemas.microsoft.com/office/drawing/2014/main" id="{8F169DA8-254B-004E-9961-7AEEA0036D64}"/>
                  </a:ext>
                </a:extLst>
              </p:cNvPr>
              <p:cNvSpPr txBox="1"/>
              <p:nvPr/>
            </p:nvSpPr>
            <p:spPr>
              <a:xfrm>
                <a:off x="1634062" y="2956922"/>
                <a:ext cx="3392869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20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❹</a:t>
                </a:r>
                <a:r>
                  <a:rPr lang="ja-JP" altLang="en-US" sz="12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　</a:t>
                </a:r>
                <a:r>
                  <a:rPr lang="en-US" altLang="ja-JP" sz="1200" dirty="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119</a:t>
                </a:r>
                <a:r>
                  <a:rPr lang="ja-JP" altLang="en-US" sz="1200" dirty="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番通報＋</a:t>
                </a:r>
                <a:r>
                  <a:rPr lang="en-US" altLang="ja-JP" sz="1200" dirty="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AED</a:t>
                </a:r>
                <a:r>
                  <a:rPr lang="ja-JP" altLang="en-US" sz="12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依頼</a:t>
                </a:r>
                <a:endParaRPr lang="en-US" altLang="ja-JP" sz="12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9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大声で応援を呼ぶ　</a:t>
                </a:r>
                <a:endParaRPr lang="en-US" altLang="ja-JP" sz="9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9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　　通信指令員（消防職員）の</a:t>
                </a:r>
                <a:r>
                  <a:rPr lang="ja-JP" altLang="en-US" sz="900" dirty="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指示に従う</a:t>
                </a:r>
                <a:endParaRPr kumimoji="1" lang="ja-JP" altLang="en-US" sz="9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</p:txBody>
          </p:sp>
        </p:grpSp>
        <p:sp>
          <p:nvSpPr>
            <p:cNvPr id="33" name="角丸四角形 32">
              <a:extLst>
                <a:ext uri="{FF2B5EF4-FFF2-40B4-BE49-F238E27FC236}">
                  <a16:creationId xmlns:a16="http://schemas.microsoft.com/office/drawing/2014/main" id="{E35EE445-CAD2-ED4D-91C7-5C3B1EA659C7}"/>
                </a:ext>
              </a:extLst>
            </p:cNvPr>
            <p:cNvSpPr/>
            <p:nvPr/>
          </p:nvSpPr>
          <p:spPr>
            <a:xfrm>
              <a:off x="5007438" y="4064951"/>
              <a:ext cx="1451633" cy="565616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727EFB88-47AB-EC40-A33A-B3F15E34B100}"/>
                </a:ext>
              </a:extLst>
            </p:cNvPr>
            <p:cNvSpPr txBox="1"/>
            <p:nvPr/>
          </p:nvSpPr>
          <p:spPr>
            <a:xfrm>
              <a:off x="5103783" y="4123554"/>
              <a:ext cx="12618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応援・救急隊の</a:t>
              </a:r>
              <a:endPara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到着を待つ</a:t>
              </a:r>
              <a:endPara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35" name="角丸四角形 34">
              <a:extLst>
                <a:ext uri="{FF2B5EF4-FFF2-40B4-BE49-F238E27FC236}">
                  <a16:creationId xmlns:a16="http://schemas.microsoft.com/office/drawing/2014/main" id="{171D1BD8-50CC-C74F-9982-66DDEDC3330C}"/>
                </a:ext>
              </a:extLst>
            </p:cNvPr>
            <p:cNvSpPr/>
            <p:nvPr/>
          </p:nvSpPr>
          <p:spPr>
            <a:xfrm>
              <a:off x="1191361" y="4777628"/>
              <a:ext cx="4825584" cy="692045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DE81B17-AFF5-9548-A16F-95FDE0F88762}"/>
                </a:ext>
              </a:extLst>
            </p:cNvPr>
            <p:cNvSpPr txBox="1"/>
            <p:nvPr/>
          </p:nvSpPr>
          <p:spPr>
            <a:xfrm>
              <a:off x="1191360" y="4723661"/>
              <a:ext cx="4825585" cy="7595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sz="1200" b="1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❻</a:t>
              </a:r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 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胸骨圧迫</a:t>
              </a:r>
              <a:r>
                <a:rPr lang="en-US" altLang="ja-JP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30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回⇄人工呼吸</a:t>
              </a:r>
              <a:r>
                <a:rPr lang="en-US" altLang="ja-JP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2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回を開始する</a:t>
              </a:r>
              <a:endParaRPr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強く（約</a:t>
              </a:r>
              <a:r>
                <a:rPr lang="en-US" altLang="ja-JP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5cm</a:t>
              </a:r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）</a:t>
              </a:r>
              <a:r>
                <a:rPr lang="en-US" altLang="ja-JP" sz="9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*1</a:t>
              </a:r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、速く（</a:t>
              </a:r>
              <a:r>
                <a:rPr lang="en-US" altLang="ja-JP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100-120</a:t>
              </a:r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回</a:t>
              </a:r>
              <a:r>
                <a:rPr lang="en-US" altLang="ja-JP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/</a:t>
              </a:r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分）、絶え間なく（</a:t>
              </a:r>
              <a:r>
                <a:rPr lang="en-US" altLang="ja-JP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30</a:t>
              </a:r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回）</a:t>
              </a:r>
              <a:endParaRPr lang="en-US" altLang="ja-JP" sz="9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ja-JP" sz="9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AED</a:t>
              </a:r>
              <a:r>
                <a:rPr lang="ja-JP" altLang="en-US" sz="9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・救急隊が到着するまで繰り返し実施する。</a:t>
              </a:r>
            </a:p>
          </p:txBody>
        </p:sp>
        <p:sp>
          <p:nvSpPr>
            <p:cNvPr id="37" name="角丸四角形 36">
              <a:extLst>
                <a:ext uri="{FF2B5EF4-FFF2-40B4-BE49-F238E27FC236}">
                  <a16:creationId xmlns:a16="http://schemas.microsoft.com/office/drawing/2014/main" id="{3DDA5C1A-82E7-9B45-AFC1-333304B87D01}"/>
                </a:ext>
              </a:extLst>
            </p:cNvPr>
            <p:cNvSpPr/>
            <p:nvPr/>
          </p:nvSpPr>
          <p:spPr>
            <a:xfrm>
              <a:off x="3817976" y="7651638"/>
              <a:ext cx="2186490" cy="542659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2CA44DF3-DDFB-4943-8F5C-28DFA4D0C072}"/>
                </a:ext>
              </a:extLst>
            </p:cNvPr>
            <p:cNvSpPr txBox="1"/>
            <p:nvPr/>
          </p:nvSpPr>
          <p:spPr>
            <a:xfrm>
              <a:off x="3870613" y="7774297"/>
              <a:ext cx="204828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直ちに胸骨圧迫から再開</a:t>
              </a:r>
              <a:r>
                <a:rPr lang="ja-JP" altLang="en-US" sz="1200" baseline="300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*</a:t>
              </a:r>
              <a:r>
                <a:rPr lang="en-US" altLang="ja-JP" sz="1200" baseline="300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2</a:t>
              </a:r>
              <a:endParaRPr kumimoji="1"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FBF90AB0-908E-2440-A1E3-55410DE45BC9}"/>
                </a:ext>
              </a:extLst>
            </p:cNvPr>
            <p:cNvGrpSpPr/>
            <p:nvPr/>
          </p:nvGrpSpPr>
          <p:grpSpPr>
            <a:xfrm>
              <a:off x="580488" y="1091646"/>
              <a:ext cx="1479842" cy="508215"/>
              <a:chOff x="443361" y="1270639"/>
              <a:chExt cx="1479842" cy="508215"/>
            </a:xfrm>
          </p:grpSpPr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F3E6E9CC-9CEA-3744-B6F4-F54E275310EB}"/>
                  </a:ext>
                </a:extLst>
              </p:cNvPr>
              <p:cNvGrpSpPr/>
              <p:nvPr/>
            </p:nvGrpSpPr>
            <p:grpSpPr>
              <a:xfrm>
                <a:off x="445534" y="1270639"/>
                <a:ext cx="1307711" cy="215442"/>
                <a:chOff x="411630" y="1625469"/>
                <a:chExt cx="1307711" cy="215442"/>
              </a:xfrm>
            </p:grpSpPr>
            <p:sp>
              <p:nvSpPr>
                <p:cNvPr id="48" name="角丸四角形 47">
                  <a:extLst>
                    <a:ext uri="{FF2B5EF4-FFF2-40B4-BE49-F238E27FC236}">
                      <a16:creationId xmlns:a16="http://schemas.microsoft.com/office/drawing/2014/main" id="{580D2774-84CF-B846-BDBC-A4B26601765B}"/>
                    </a:ext>
                  </a:extLst>
                </p:cNvPr>
                <p:cNvSpPr/>
                <p:nvPr/>
              </p:nvSpPr>
              <p:spPr>
                <a:xfrm>
                  <a:off x="411630" y="1649067"/>
                  <a:ext cx="1222432" cy="164952"/>
                </a:xfrm>
                <a:prstGeom prst="roundRect">
                  <a:avLst>
                    <a:gd name="adj" fmla="val 30127"/>
                  </a:avLst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12700" cap="flat">
                  <a:solidFill>
                    <a:schemeClr val="tx1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49" name="テキスト ボックス 48">
                  <a:extLst>
                    <a:ext uri="{FF2B5EF4-FFF2-40B4-BE49-F238E27FC236}">
                      <a16:creationId xmlns:a16="http://schemas.microsoft.com/office/drawing/2014/main" id="{CB7CD320-692E-7D4E-9668-1695B7C9AA48}"/>
                    </a:ext>
                  </a:extLst>
                </p:cNvPr>
                <p:cNvSpPr txBox="1"/>
                <p:nvPr/>
              </p:nvSpPr>
              <p:spPr>
                <a:xfrm>
                  <a:off x="426259" y="1625469"/>
                  <a:ext cx="1293082" cy="215442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altLang="ja-JP" sz="800" dirty="0"/>
                    <a:t>※</a:t>
                  </a:r>
                  <a:r>
                    <a:rPr lang="ja-JP" altLang="en-US" sz="800"/>
                    <a:t>行動が求められる場面</a:t>
                  </a:r>
                  <a:endParaRPr kumimoji="0" lang="ja-JP" altLang="en-US" sz="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  <p:grpSp>
            <p:nvGrpSpPr>
              <p:cNvPr id="45" name="グループ化 44">
                <a:extLst>
                  <a:ext uri="{FF2B5EF4-FFF2-40B4-BE49-F238E27FC236}">
                    <a16:creationId xmlns:a16="http://schemas.microsoft.com/office/drawing/2014/main" id="{1A666A0A-3200-704D-B1CF-820C6A5242C9}"/>
                  </a:ext>
                </a:extLst>
              </p:cNvPr>
              <p:cNvGrpSpPr/>
              <p:nvPr/>
            </p:nvGrpSpPr>
            <p:grpSpPr>
              <a:xfrm>
                <a:off x="443361" y="1563412"/>
                <a:ext cx="1479842" cy="215442"/>
                <a:chOff x="414001" y="2219779"/>
                <a:chExt cx="1479842" cy="215442"/>
              </a:xfrm>
            </p:grpSpPr>
            <p:sp>
              <p:nvSpPr>
                <p:cNvPr id="46" name="角丸四角形 45">
                  <a:extLst>
                    <a:ext uri="{FF2B5EF4-FFF2-40B4-BE49-F238E27FC236}">
                      <a16:creationId xmlns:a16="http://schemas.microsoft.com/office/drawing/2014/main" id="{EDF972D7-F118-F44A-BE3B-4E0068673B47}"/>
                    </a:ext>
                  </a:extLst>
                </p:cNvPr>
                <p:cNvSpPr/>
                <p:nvPr/>
              </p:nvSpPr>
              <p:spPr>
                <a:xfrm>
                  <a:off x="416174" y="2235136"/>
                  <a:ext cx="1205468" cy="164952"/>
                </a:xfrm>
                <a:prstGeom prst="roundRect">
                  <a:avLst>
                    <a:gd name="adj" fmla="val 30127"/>
                  </a:avLst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12700" cap="flat">
                  <a:solidFill>
                    <a:schemeClr val="tx1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47" name="テキスト ボックス 46">
                  <a:extLst>
                    <a:ext uri="{FF2B5EF4-FFF2-40B4-BE49-F238E27FC236}">
                      <a16:creationId xmlns:a16="http://schemas.microsoft.com/office/drawing/2014/main" id="{33EBE90B-99BC-B845-8FB6-15842D31DFD9}"/>
                    </a:ext>
                  </a:extLst>
                </p:cNvPr>
                <p:cNvSpPr txBox="1"/>
                <p:nvPr/>
              </p:nvSpPr>
              <p:spPr>
                <a:xfrm>
                  <a:off x="414001" y="2219779"/>
                  <a:ext cx="1479842" cy="215442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altLang="ja-JP" sz="800" dirty="0"/>
                    <a:t>※</a:t>
                  </a:r>
                  <a:r>
                    <a:rPr lang="ja-JP" altLang="en-US" sz="800" dirty="0"/>
                    <a:t>判断が求められる場面</a:t>
                  </a:r>
                  <a:endParaRPr kumimoji="0" lang="ja-JP" altLang="en-US" sz="8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</p:grpSp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480C791C-FC9D-3A4F-B58A-F7455CA9917E}"/>
                </a:ext>
              </a:extLst>
            </p:cNvPr>
            <p:cNvGrpSpPr/>
            <p:nvPr/>
          </p:nvGrpSpPr>
          <p:grpSpPr>
            <a:xfrm>
              <a:off x="2770246" y="1634743"/>
              <a:ext cx="1351976" cy="337304"/>
              <a:chOff x="2854462" y="1329281"/>
              <a:chExt cx="1281363" cy="337304"/>
            </a:xfrm>
          </p:grpSpPr>
          <p:sp>
            <p:nvSpPr>
              <p:cNvPr id="42" name="角丸四角形 41">
                <a:extLst>
                  <a:ext uri="{FF2B5EF4-FFF2-40B4-BE49-F238E27FC236}">
                    <a16:creationId xmlns:a16="http://schemas.microsoft.com/office/drawing/2014/main" id="{E1775533-50FB-1C46-B6E9-79ACBAD2B625}"/>
                  </a:ext>
                </a:extLst>
              </p:cNvPr>
              <p:cNvSpPr/>
              <p:nvPr/>
            </p:nvSpPr>
            <p:spPr>
              <a:xfrm>
                <a:off x="2854462" y="1329281"/>
                <a:ext cx="1271962" cy="337304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BF70B127-076E-D04D-B302-DB2A4D07C785}"/>
                  </a:ext>
                </a:extLst>
              </p:cNvPr>
              <p:cNvSpPr txBox="1"/>
              <p:nvPr/>
            </p:nvSpPr>
            <p:spPr>
              <a:xfrm>
                <a:off x="2863864" y="1355703"/>
                <a:ext cx="1271961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❷</a:t>
                </a:r>
                <a:r>
                  <a:rPr kumimoji="1" lang="ja-JP" altLang="en-US" sz="12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　全身の観察</a:t>
                </a:r>
                <a:endParaRPr kumimoji="1" lang="ja-JP" altLang="en-US" sz="1200" dirty="0"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</p:txBody>
          </p:sp>
        </p:grpSp>
        <p:sp>
          <p:nvSpPr>
            <p:cNvPr id="41" name="角丸四角形 40">
              <a:extLst>
                <a:ext uri="{FF2B5EF4-FFF2-40B4-BE49-F238E27FC236}">
                  <a16:creationId xmlns:a16="http://schemas.microsoft.com/office/drawing/2014/main" id="{DB53F2CD-0E93-E34A-BF2D-821324BCBB63}"/>
                </a:ext>
              </a:extLst>
            </p:cNvPr>
            <p:cNvSpPr/>
            <p:nvPr/>
          </p:nvSpPr>
          <p:spPr>
            <a:xfrm>
              <a:off x="4996116" y="3014318"/>
              <a:ext cx="1462766" cy="555424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altLang="ja-JP" sz="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回復体位で観察</a:t>
              </a:r>
            </a:p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</p:grp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5D73D1B2-EC5E-E644-ACF6-766B46AC57C3}"/>
              </a:ext>
            </a:extLst>
          </p:cNvPr>
          <p:cNvCxnSpPr>
            <a:cxnSpLocks/>
          </p:cNvCxnSpPr>
          <p:nvPr/>
        </p:nvCxnSpPr>
        <p:spPr>
          <a:xfrm>
            <a:off x="3426154" y="1357855"/>
            <a:ext cx="0" cy="253734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2EB8F545-94B2-6B4D-9D14-BB9352DEFF56}"/>
              </a:ext>
            </a:extLst>
          </p:cNvPr>
          <p:cNvCxnSpPr>
            <a:cxnSpLocks/>
          </p:cNvCxnSpPr>
          <p:nvPr/>
        </p:nvCxnSpPr>
        <p:spPr>
          <a:xfrm>
            <a:off x="3426154" y="1938164"/>
            <a:ext cx="0" cy="253734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BF2EF69C-3628-1F46-9021-1DC158FCC448}"/>
              </a:ext>
            </a:extLst>
          </p:cNvPr>
          <p:cNvCxnSpPr>
            <a:cxnSpLocks/>
          </p:cNvCxnSpPr>
          <p:nvPr/>
        </p:nvCxnSpPr>
        <p:spPr>
          <a:xfrm>
            <a:off x="3429000" y="2505083"/>
            <a:ext cx="0" cy="385229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4801595C-5131-A84F-ADC9-8BF997D340D5}"/>
              </a:ext>
            </a:extLst>
          </p:cNvPr>
          <p:cNvCxnSpPr>
            <a:cxnSpLocks/>
          </p:cNvCxnSpPr>
          <p:nvPr/>
        </p:nvCxnSpPr>
        <p:spPr>
          <a:xfrm>
            <a:off x="4146889" y="2378297"/>
            <a:ext cx="860549" cy="785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9BE9E747-8EFF-D648-94F9-5E1B92D52C60}"/>
              </a:ext>
            </a:extLst>
          </p:cNvPr>
          <p:cNvCxnSpPr>
            <a:cxnSpLocks/>
          </p:cNvCxnSpPr>
          <p:nvPr/>
        </p:nvCxnSpPr>
        <p:spPr>
          <a:xfrm>
            <a:off x="5739585" y="2593061"/>
            <a:ext cx="0" cy="385229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4FDE198E-9625-BA48-9673-EA76A273F1D3}"/>
              </a:ext>
            </a:extLst>
          </p:cNvPr>
          <p:cNvCxnSpPr>
            <a:cxnSpLocks/>
          </p:cNvCxnSpPr>
          <p:nvPr/>
        </p:nvCxnSpPr>
        <p:spPr>
          <a:xfrm flipV="1">
            <a:off x="5727499" y="3595853"/>
            <a:ext cx="0" cy="414728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直線矢印コネクタ 63">
            <a:extLst>
              <a:ext uri="{FF2B5EF4-FFF2-40B4-BE49-F238E27FC236}">
                <a16:creationId xmlns:a16="http://schemas.microsoft.com/office/drawing/2014/main" id="{983E2303-3929-5E48-8F46-B85B574B7ACE}"/>
              </a:ext>
            </a:extLst>
          </p:cNvPr>
          <p:cNvCxnSpPr>
            <a:cxnSpLocks/>
          </p:cNvCxnSpPr>
          <p:nvPr/>
        </p:nvCxnSpPr>
        <p:spPr>
          <a:xfrm>
            <a:off x="3432743" y="3610602"/>
            <a:ext cx="0" cy="385229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直線矢印コネクタ 64">
            <a:extLst>
              <a:ext uri="{FF2B5EF4-FFF2-40B4-BE49-F238E27FC236}">
                <a16:creationId xmlns:a16="http://schemas.microsoft.com/office/drawing/2014/main" id="{28CE9EFE-33C4-9343-9C82-91CBE542E7CA}"/>
              </a:ext>
            </a:extLst>
          </p:cNvPr>
          <p:cNvCxnSpPr>
            <a:cxnSpLocks/>
          </p:cNvCxnSpPr>
          <p:nvPr/>
        </p:nvCxnSpPr>
        <p:spPr>
          <a:xfrm flipH="1">
            <a:off x="3426154" y="4355253"/>
            <a:ext cx="2846" cy="368408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E6FDF51C-7DFB-CE4F-AC13-AE85732FE806}"/>
              </a:ext>
            </a:extLst>
          </p:cNvPr>
          <p:cNvCxnSpPr>
            <a:cxnSpLocks/>
          </p:cNvCxnSpPr>
          <p:nvPr/>
        </p:nvCxnSpPr>
        <p:spPr>
          <a:xfrm>
            <a:off x="4334243" y="4232609"/>
            <a:ext cx="655710" cy="4142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7" name="直線矢印コネクタ 66">
            <a:extLst>
              <a:ext uri="{FF2B5EF4-FFF2-40B4-BE49-F238E27FC236}">
                <a16:creationId xmlns:a16="http://schemas.microsoft.com/office/drawing/2014/main" id="{4ACC6FF8-670D-3348-AB95-A1B9F9B01D35}"/>
              </a:ext>
            </a:extLst>
          </p:cNvPr>
          <p:cNvCxnSpPr>
            <a:cxnSpLocks/>
          </p:cNvCxnSpPr>
          <p:nvPr/>
        </p:nvCxnSpPr>
        <p:spPr>
          <a:xfrm flipH="1">
            <a:off x="3427577" y="5496837"/>
            <a:ext cx="2846" cy="368408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FEB0ED8B-CA88-BC45-9817-F001FE3C5938}"/>
              </a:ext>
            </a:extLst>
          </p:cNvPr>
          <p:cNvCxnSpPr>
            <a:cxnSpLocks/>
          </p:cNvCxnSpPr>
          <p:nvPr/>
        </p:nvCxnSpPr>
        <p:spPr>
          <a:xfrm>
            <a:off x="3430884" y="6313424"/>
            <a:ext cx="6260" cy="335891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A4CAAA13-9291-DD49-99AE-01152BEB3458}"/>
              </a:ext>
            </a:extLst>
          </p:cNvPr>
          <p:cNvGrpSpPr/>
          <p:nvPr/>
        </p:nvGrpSpPr>
        <p:grpSpPr>
          <a:xfrm>
            <a:off x="5199385" y="638383"/>
            <a:ext cx="1313776" cy="1126414"/>
            <a:chOff x="5213912" y="638382"/>
            <a:chExt cx="1313776" cy="1126414"/>
          </a:xfrm>
        </p:grpSpPr>
        <p:pic>
          <p:nvPicPr>
            <p:cNvPr id="70" name="図 69">
              <a:extLst>
                <a:ext uri="{FF2B5EF4-FFF2-40B4-BE49-F238E27FC236}">
                  <a16:creationId xmlns:a16="http://schemas.microsoft.com/office/drawing/2014/main" id="{A6832237-4A3D-6E48-9DC2-F004ACD8B4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4302" y="1035038"/>
              <a:ext cx="700998" cy="700998"/>
            </a:xfrm>
            <a:prstGeom prst="rect">
              <a:avLst/>
            </a:prstGeom>
          </p:spPr>
        </p:pic>
        <p:grpSp>
          <p:nvGrpSpPr>
            <p:cNvPr id="71" name="グループ化 70">
              <a:extLst>
                <a:ext uri="{FF2B5EF4-FFF2-40B4-BE49-F238E27FC236}">
                  <a16:creationId xmlns:a16="http://schemas.microsoft.com/office/drawing/2014/main" id="{42E201A5-591D-7040-9771-D5516E2DF65E}"/>
                </a:ext>
              </a:extLst>
            </p:cNvPr>
            <p:cNvGrpSpPr/>
            <p:nvPr/>
          </p:nvGrpSpPr>
          <p:grpSpPr>
            <a:xfrm>
              <a:off x="5457735" y="1014342"/>
              <a:ext cx="776218" cy="750454"/>
              <a:chOff x="5042722" y="800853"/>
              <a:chExt cx="776218" cy="750454"/>
            </a:xfrm>
          </p:grpSpPr>
          <p:grpSp>
            <p:nvGrpSpPr>
              <p:cNvPr id="74" name="グループ化 73">
                <a:extLst>
                  <a:ext uri="{FF2B5EF4-FFF2-40B4-BE49-F238E27FC236}">
                    <a16:creationId xmlns:a16="http://schemas.microsoft.com/office/drawing/2014/main" id="{1E68498B-B24F-6E49-AEEA-59A77F63938C}"/>
                  </a:ext>
                </a:extLst>
              </p:cNvPr>
              <p:cNvGrpSpPr/>
              <p:nvPr/>
            </p:nvGrpSpPr>
            <p:grpSpPr>
              <a:xfrm>
                <a:off x="5042722" y="808523"/>
                <a:ext cx="144082" cy="740441"/>
                <a:chOff x="5042722" y="808523"/>
                <a:chExt cx="144082" cy="740441"/>
              </a:xfrm>
            </p:grpSpPr>
            <p:sp>
              <p:nvSpPr>
                <p:cNvPr id="78" name="L 字 77">
                  <a:extLst>
                    <a:ext uri="{FF2B5EF4-FFF2-40B4-BE49-F238E27FC236}">
                      <a16:creationId xmlns:a16="http://schemas.microsoft.com/office/drawing/2014/main" id="{8B6D086C-3095-8D48-B4AE-D7402FA07D11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FF0000"/>
                </a:solidFill>
                <a:ln w="12700" cap="flat">
                  <a:solidFill>
                    <a:srgbClr val="FF000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79" name="L 字 78">
                  <a:extLst>
                    <a:ext uri="{FF2B5EF4-FFF2-40B4-BE49-F238E27FC236}">
                      <a16:creationId xmlns:a16="http://schemas.microsoft.com/office/drawing/2014/main" id="{F2700E9D-505F-6045-96DA-B1CA5AA157D2}"/>
                    </a:ext>
                  </a:extLst>
                </p:cNvPr>
                <p:cNvSpPr/>
                <p:nvPr/>
              </p:nvSpPr>
              <p:spPr>
                <a:xfrm rot="5400000">
                  <a:off x="5054940" y="796305"/>
                  <a:ext cx="119644" cy="144079"/>
                </a:xfrm>
                <a:prstGeom prst="corner">
                  <a:avLst>
                    <a:gd name="adj1" fmla="val 20440"/>
                    <a:gd name="adj2" fmla="val 22241"/>
                  </a:avLst>
                </a:prstGeom>
                <a:solidFill>
                  <a:srgbClr val="FF0000"/>
                </a:solidFill>
                <a:ln w="12700" cap="flat">
                  <a:solidFill>
                    <a:srgbClr val="FF000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  <p:grpSp>
            <p:nvGrpSpPr>
              <p:cNvPr id="75" name="グループ化 74">
                <a:extLst>
                  <a:ext uri="{FF2B5EF4-FFF2-40B4-BE49-F238E27FC236}">
                    <a16:creationId xmlns:a16="http://schemas.microsoft.com/office/drawing/2014/main" id="{382099DB-AD45-5442-8538-8A2FF2E90E4F}"/>
                  </a:ext>
                </a:extLst>
              </p:cNvPr>
              <p:cNvGrpSpPr/>
              <p:nvPr/>
            </p:nvGrpSpPr>
            <p:grpSpPr>
              <a:xfrm flipH="1">
                <a:off x="5664991" y="800853"/>
                <a:ext cx="153949" cy="750454"/>
                <a:chOff x="5045951" y="798510"/>
                <a:chExt cx="142791" cy="750454"/>
              </a:xfrm>
            </p:grpSpPr>
            <p:sp>
              <p:nvSpPr>
                <p:cNvPr id="76" name="L 字 75">
                  <a:extLst>
                    <a:ext uri="{FF2B5EF4-FFF2-40B4-BE49-F238E27FC236}">
                      <a16:creationId xmlns:a16="http://schemas.microsoft.com/office/drawing/2014/main" id="{8A0DEBBE-D42B-D045-B8FD-52AEFE731B35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FF0000"/>
                </a:solidFill>
                <a:ln w="12700" cap="flat">
                  <a:solidFill>
                    <a:srgbClr val="FF000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77" name="L 字 76">
                  <a:extLst>
                    <a:ext uri="{FF2B5EF4-FFF2-40B4-BE49-F238E27FC236}">
                      <a16:creationId xmlns:a16="http://schemas.microsoft.com/office/drawing/2014/main" id="{2D72681A-B93A-9741-A249-134F6508EA4B}"/>
                    </a:ext>
                  </a:extLst>
                </p:cNvPr>
                <p:cNvSpPr/>
                <p:nvPr/>
              </p:nvSpPr>
              <p:spPr>
                <a:xfrm rot="5400000">
                  <a:off x="5058493" y="787905"/>
                  <a:ext cx="119643" cy="140854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FF0000"/>
                </a:solidFill>
                <a:ln w="12700" cap="flat">
                  <a:solidFill>
                    <a:srgbClr val="FF000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</p:grpSp>
        <p:pic>
          <p:nvPicPr>
            <p:cNvPr id="72" name="図 71">
              <a:extLst>
                <a:ext uri="{FF2B5EF4-FFF2-40B4-BE49-F238E27FC236}">
                  <a16:creationId xmlns:a16="http://schemas.microsoft.com/office/drawing/2014/main" id="{FD5A2E13-8B26-0B4A-9F30-ABF5BC4FA7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695" t="7629" r="48802" b="72430"/>
            <a:stretch/>
          </p:blipFill>
          <p:spPr>
            <a:xfrm>
              <a:off x="5213913" y="638382"/>
              <a:ext cx="1313775" cy="371214"/>
            </a:xfrm>
            <a:prstGeom prst="rect">
              <a:avLst/>
            </a:prstGeom>
          </p:spPr>
        </p:pic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AB3E0951-3AD5-F349-9929-9FBF149D7756}"/>
                </a:ext>
              </a:extLst>
            </p:cNvPr>
            <p:cNvSpPr txBox="1"/>
            <p:nvPr/>
          </p:nvSpPr>
          <p:spPr>
            <a:xfrm>
              <a:off x="5213912" y="649539"/>
              <a:ext cx="1313776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7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心肺蘇生法の流れを</a:t>
              </a:r>
              <a:endParaRPr kumimoji="0" lang="en-US" altLang="ja-JP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7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動画で確認</a:t>
              </a:r>
            </a:p>
          </p:txBody>
        </p:sp>
      </p:grp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3B48C581-73FA-DE47-BF84-D39C8AE5A5AC}"/>
              </a:ext>
            </a:extLst>
          </p:cNvPr>
          <p:cNvCxnSpPr>
            <a:cxnSpLocks/>
          </p:cNvCxnSpPr>
          <p:nvPr/>
        </p:nvCxnSpPr>
        <p:spPr>
          <a:xfrm>
            <a:off x="4173674" y="7400748"/>
            <a:ext cx="168285" cy="232084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線矢印コネクタ 80">
            <a:extLst>
              <a:ext uri="{FF2B5EF4-FFF2-40B4-BE49-F238E27FC236}">
                <a16:creationId xmlns:a16="http://schemas.microsoft.com/office/drawing/2014/main" id="{5E31C33F-539B-1B40-BEF4-CBC9CB23711E}"/>
              </a:ext>
            </a:extLst>
          </p:cNvPr>
          <p:cNvCxnSpPr>
            <a:cxnSpLocks/>
          </p:cNvCxnSpPr>
          <p:nvPr/>
        </p:nvCxnSpPr>
        <p:spPr>
          <a:xfrm flipH="1">
            <a:off x="2460159" y="7380740"/>
            <a:ext cx="204963" cy="276433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C054D0A0-0C9F-6C4B-A8EB-4E823B9831D8}"/>
              </a:ext>
            </a:extLst>
          </p:cNvPr>
          <p:cNvGrpSpPr/>
          <p:nvPr/>
        </p:nvGrpSpPr>
        <p:grpSpPr>
          <a:xfrm>
            <a:off x="398930" y="317009"/>
            <a:ext cx="6060141" cy="276999"/>
            <a:chOff x="457200" y="310912"/>
            <a:chExt cx="5943600" cy="271672"/>
          </a:xfrm>
        </p:grpSpPr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83631DB6-95E6-2347-AE4E-02E6539107A8}"/>
                </a:ext>
              </a:extLst>
            </p:cNvPr>
            <p:cNvSpPr txBox="1"/>
            <p:nvPr/>
          </p:nvSpPr>
          <p:spPr>
            <a:xfrm>
              <a:off x="457200" y="310912"/>
              <a:ext cx="5943600" cy="27167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r>
                <a:rPr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心肺蘇生法ガイドライン</a:t>
              </a:r>
              <a:r>
                <a:rPr lang="en-US" altLang="ja-JP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2020</a:t>
              </a:r>
              <a:r>
                <a:rPr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（成人・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小児）</a:t>
              </a:r>
              <a:endParaRPr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AD4B9DF2-C63C-E543-A03B-53F18176C1DD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572522"/>
              <a:ext cx="5715000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  <p:extLst>
      <p:ext uri="{BB962C8B-B14F-4D97-AF65-F5344CB8AC3E}">
        <p14:creationId xmlns:p14="http://schemas.microsoft.com/office/powerpoint/2010/main" val="1101401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263</Words>
  <Application>Microsoft Macintosh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Kaku Gothic Std W8</vt:lpstr>
      <vt:lpstr>Hiragino Sans W4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2</cp:revision>
  <dcterms:created xsi:type="dcterms:W3CDTF">2023-02-11T07:59:54Z</dcterms:created>
  <dcterms:modified xsi:type="dcterms:W3CDTF">2023-02-11T08:02:51Z</dcterms:modified>
</cp:coreProperties>
</file>